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27"/>
  </p:notesMasterIdLst>
  <p:sldIdLst>
    <p:sldId id="304" r:id="rId5"/>
    <p:sldId id="314" r:id="rId6"/>
    <p:sldId id="288" r:id="rId7"/>
    <p:sldId id="261" r:id="rId8"/>
    <p:sldId id="308" r:id="rId9"/>
    <p:sldId id="315" r:id="rId10"/>
    <p:sldId id="266" r:id="rId11"/>
    <p:sldId id="268" r:id="rId12"/>
    <p:sldId id="299" r:id="rId13"/>
    <p:sldId id="316" r:id="rId14"/>
    <p:sldId id="317" r:id="rId15"/>
    <p:sldId id="318" r:id="rId16"/>
    <p:sldId id="319" r:id="rId17"/>
    <p:sldId id="320" r:id="rId18"/>
    <p:sldId id="321" r:id="rId19"/>
    <p:sldId id="322" r:id="rId20"/>
    <p:sldId id="323" r:id="rId21"/>
    <p:sldId id="292" r:id="rId22"/>
    <p:sldId id="295" r:id="rId23"/>
    <p:sldId id="296" r:id="rId24"/>
    <p:sldId id="324" r:id="rId25"/>
    <p:sldId id="305"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3750" autoAdjust="0"/>
  </p:normalViewPr>
  <p:slideViewPr>
    <p:cSldViewPr snapToGrid="0">
      <p:cViewPr varScale="1">
        <p:scale>
          <a:sx n="86" d="100"/>
          <a:sy n="86" d="100"/>
        </p:scale>
        <p:origin x="562" y="58"/>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commentAuthors" Target="commentAuthor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notesMaster" Target="notesMasters/notesMaster1.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t>3/14/2023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a:t>
            </a:fld>
            <a:endParaRPr lang="en-US" dirty="0"/>
          </a:p>
        </p:txBody>
      </p:sp>
    </p:spTree>
    <p:extLst>
      <p:ext uri="{BB962C8B-B14F-4D97-AF65-F5344CB8AC3E}">
        <p14:creationId xmlns:p14="http://schemas.microsoft.com/office/powerpoint/2010/main" val="20850117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14</a:t>
            </a:fld>
            <a:endParaRPr lang="en-US" dirty="0"/>
          </a:p>
        </p:txBody>
      </p:sp>
    </p:spTree>
    <p:extLst>
      <p:ext uri="{BB962C8B-B14F-4D97-AF65-F5344CB8AC3E}">
        <p14:creationId xmlns:p14="http://schemas.microsoft.com/office/powerpoint/2010/main" val="228477052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fd421f94f7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8" name="Google Shape;498;gfd421f94f7_0_3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640"/>
              </a:spcBef>
              <a:spcAft>
                <a:spcPts val="0"/>
              </a:spcAft>
              <a:buClr>
                <a:schemeClr val="dk1"/>
              </a:buClr>
              <a:buSzPts val="1100"/>
              <a:buFont typeface="Arial"/>
              <a:buNone/>
            </a:pPr>
            <a:r>
              <a:rPr lang="en-US" sz="1000">
                <a:solidFill>
                  <a:schemeClr val="dk1"/>
                </a:solidFill>
                <a:latin typeface="Maven Pro"/>
                <a:ea typeface="Maven Pro"/>
                <a:cs typeface="Maven Pro"/>
                <a:sym typeface="Maven Pro"/>
              </a:rPr>
              <a:t>Check for peer review attribution in the Front Matter or Back Matter of a book for more information. </a:t>
            </a:r>
            <a:endParaRPr sz="1000">
              <a:latin typeface="Maven Pro"/>
              <a:ea typeface="Maven Pro"/>
              <a:cs typeface="Maven Pro"/>
              <a:sym typeface="Maven Pro"/>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
        <p:cNvGrpSpPr/>
        <p:nvPr/>
      </p:nvGrpSpPr>
      <p:grpSpPr>
        <a:xfrm>
          <a:off x="0" y="0"/>
          <a:ext cx="0" cy="0"/>
          <a:chOff x="0" y="0"/>
          <a:chExt cx="0" cy="0"/>
        </a:xfrm>
      </p:grpSpPr>
      <p:sp>
        <p:nvSpPr>
          <p:cNvPr id="514" name="Google Shape;514;gafdd9252e0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15" name="Google Shape;515;gafdd9252e0_0_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afdd9252e0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1" name="Google Shape;521;gafdd9252e0_0_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
        <p:cNvGrpSpPr/>
        <p:nvPr/>
      </p:nvGrpSpPr>
      <p:grpSpPr>
        <a:xfrm>
          <a:off x="0" y="0"/>
          <a:ext cx="0" cy="0"/>
          <a:chOff x="0" y="0"/>
          <a:chExt cx="0" cy="0"/>
        </a:xfrm>
      </p:grpSpPr>
      <p:sp>
        <p:nvSpPr>
          <p:cNvPr id="305" name="Google Shape;305;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06" name="Google Shape;306;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OER come in many types, and restricting them to a specific format or license can be stifling and also restricting to instructor innovation in creating or adapting materials effectively. </a:t>
            </a:r>
            <a:endParaRPr/>
          </a:p>
          <a:p>
            <a:pPr marL="0" lvl="0" indent="0" algn="l" rtl="0">
              <a:lnSpc>
                <a:spcPct val="100000"/>
              </a:lnSpc>
              <a:spcBef>
                <a:spcPts val="0"/>
              </a:spcBef>
              <a:spcAft>
                <a:spcPts val="0"/>
              </a:spcAft>
              <a:buSzPts val="1100"/>
              <a:buNone/>
            </a:pPr>
            <a:endParaRPr/>
          </a:p>
          <a:p>
            <a:pPr marL="0" lvl="0" indent="0" algn="l" rtl="0">
              <a:lnSpc>
                <a:spcPct val="100000"/>
              </a:lnSpc>
              <a:spcBef>
                <a:spcPts val="0"/>
              </a:spcBef>
              <a:spcAft>
                <a:spcPts val="0"/>
              </a:spcAft>
              <a:buSzPts val="1100"/>
              <a:buNone/>
            </a:pPr>
            <a:r>
              <a:rPr lang="en-US"/>
              <a:t>Icons from undraw.co, licensed CC BY 3.0.</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6</a:t>
            </a:fld>
            <a:endParaRPr lang="en-US" dirty="0"/>
          </a:p>
        </p:txBody>
      </p:sp>
    </p:spTree>
    <p:extLst>
      <p:ext uri="{BB962C8B-B14F-4D97-AF65-F5344CB8AC3E}">
        <p14:creationId xmlns:p14="http://schemas.microsoft.com/office/powerpoint/2010/main" val="40722686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f896c412d0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35" name="Google Shape;335;gf896c412d0_0_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lvl="0" indent="0" algn="l" rtl="0">
              <a:lnSpc>
                <a:spcPct val="115000"/>
              </a:lnSpc>
              <a:spcBef>
                <a:spcPts val="120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1f22ef068bf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1f22ef068bf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400"/>
              <a:buFont typeface="Arial"/>
              <a:buNone/>
            </a:pPr>
            <a:r>
              <a:rPr lang="en-US" sz="1200">
                <a:solidFill>
                  <a:schemeClr val="dk1"/>
                </a:solidFill>
                <a:latin typeface="Proxima Nova"/>
                <a:ea typeface="Proxima Nova"/>
                <a:cs typeface="Proxima Nova"/>
                <a:sym typeface="Proxima Nova"/>
              </a:rPr>
              <a:t>Adapted from </a:t>
            </a:r>
            <a:r>
              <a:rPr lang="en-US" sz="1200" i="1" u="sng">
                <a:solidFill>
                  <a:schemeClr val="dk1"/>
                </a:solidFill>
                <a:latin typeface="Proxima Nova"/>
                <a:ea typeface="Proxima Nova"/>
                <a:cs typeface="Proxima Nova"/>
                <a:sym typeface="Proxima Nova"/>
              </a:rPr>
              <a:t>OER Basics</a:t>
            </a:r>
            <a:r>
              <a:rPr lang="en-US" sz="1200">
                <a:solidFill>
                  <a:schemeClr val="dk1"/>
                </a:solidFill>
                <a:latin typeface="Proxima Nova"/>
                <a:ea typeface="Proxima Nova"/>
                <a:cs typeface="Proxima Nova"/>
                <a:sym typeface="Proxima Nova"/>
              </a:rPr>
              <a:t> by Kelsey Smith, licensed CC BY 4.0.</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9</a:t>
            </a:fld>
            <a:endParaRPr lang="en-US" dirty="0"/>
          </a:p>
        </p:txBody>
      </p:sp>
    </p:spTree>
    <p:extLst>
      <p:ext uri="{BB962C8B-B14F-4D97-AF65-F5344CB8AC3E}">
        <p14:creationId xmlns:p14="http://schemas.microsoft.com/office/powerpoint/2010/main" val="27815605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11</a:t>
            </a:fld>
            <a:endParaRPr lang="en-US" dirty="0"/>
          </a:p>
        </p:txBody>
      </p:sp>
    </p:spTree>
    <p:extLst>
      <p:ext uri="{BB962C8B-B14F-4D97-AF65-F5344CB8AC3E}">
        <p14:creationId xmlns:p14="http://schemas.microsoft.com/office/powerpoint/2010/main" val="30029351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12</a:t>
            </a:fld>
            <a:endParaRPr lang="en-US" dirty="0"/>
          </a:p>
        </p:txBody>
      </p:sp>
    </p:spTree>
    <p:extLst>
      <p:ext uri="{BB962C8B-B14F-4D97-AF65-F5344CB8AC3E}">
        <p14:creationId xmlns:p14="http://schemas.microsoft.com/office/powerpoint/2010/main" val="29887963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13</a:t>
            </a:fld>
            <a:endParaRPr lang="en-US" dirty="0"/>
          </a:p>
        </p:txBody>
      </p:sp>
    </p:spTree>
    <p:extLst>
      <p:ext uri="{BB962C8B-B14F-4D97-AF65-F5344CB8AC3E}">
        <p14:creationId xmlns:p14="http://schemas.microsoft.com/office/powerpoint/2010/main" val="41723584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84"/>
        <p:cNvGrpSpPr/>
        <p:nvPr/>
      </p:nvGrpSpPr>
      <p:grpSpPr>
        <a:xfrm>
          <a:off x="0" y="0"/>
          <a:ext cx="0" cy="0"/>
          <a:chOff x="0" y="0"/>
          <a:chExt cx="0" cy="0"/>
        </a:xfrm>
      </p:grpSpPr>
      <p:grpSp>
        <p:nvGrpSpPr>
          <p:cNvPr id="85" name="Google Shape;85;g1f22ef068bf_0_1179"/>
          <p:cNvGrpSpPr/>
          <p:nvPr/>
        </p:nvGrpSpPr>
        <p:grpSpPr>
          <a:xfrm>
            <a:off x="834621" y="399168"/>
            <a:ext cx="1332416" cy="1332416"/>
            <a:chOff x="348199" y="179450"/>
            <a:chExt cx="1116300" cy="1116300"/>
          </a:xfrm>
        </p:grpSpPr>
        <p:sp>
          <p:nvSpPr>
            <p:cNvPr id="86" name="Google Shape;86;g1f22ef068bf_0_1179"/>
            <p:cNvSpPr/>
            <p:nvPr/>
          </p:nvSpPr>
          <p:spPr>
            <a:xfrm rot="-5400000">
              <a:off x="574557" y="405788"/>
              <a:ext cx="663600" cy="663600"/>
            </a:xfrm>
            <a:prstGeom prst="pie">
              <a:avLst>
                <a:gd name="adj1" fmla="val 10792838"/>
                <a:gd name="adj2" fmla="val 16200000"/>
              </a:avLst>
            </a:prstGeom>
            <a:solidFill>
              <a:schemeClr val="dk2">
                <a:alpha val="1254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g1f22ef068bf_0_1179"/>
            <p:cNvSpPr/>
            <p:nvPr/>
          </p:nvSpPr>
          <p:spPr>
            <a:xfrm rot="-5400000">
              <a:off x="348199" y="179450"/>
              <a:ext cx="1116300" cy="1116300"/>
            </a:xfrm>
            <a:prstGeom prst="pie">
              <a:avLst>
                <a:gd name="adj1" fmla="val 10792838"/>
                <a:gd name="adj2" fmla="val 16200000"/>
              </a:avLst>
            </a:prstGeom>
            <a:solidFill>
              <a:schemeClr val="dk2">
                <a:alpha val="1254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 name="Google Shape;88;g1f22ef068bf_0_1179"/>
          <p:cNvSpPr txBox="1">
            <a:spLocks noGrp="1"/>
          </p:cNvSpPr>
          <p:nvPr>
            <p:ph type="title"/>
          </p:nvPr>
        </p:nvSpPr>
        <p:spPr>
          <a:xfrm>
            <a:off x="1738400" y="798100"/>
            <a:ext cx="9374000" cy="1332400"/>
          </a:xfrm>
          <a:prstGeom prst="rect">
            <a:avLst/>
          </a:prstGeom>
        </p:spPr>
        <p:txBody>
          <a:bodyPr spcFirstLastPara="1" wrap="square" lIns="91425" tIns="91425" rIns="91425" bIns="91425" anchor="t" anchorCtr="0">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89" name="Google Shape;89;g1f22ef068bf_0_1179"/>
          <p:cNvSpPr txBox="1">
            <a:spLocks noGrp="1"/>
          </p:cNvSpPr>
          <p:nvPr>
            <p:ph type="body" idx="1"/>
          </p:nvPr>
        </p:nvSpPr>
        <p:spPr>
          <a:xfrm>
            <a:off x="1738400" y="2653400"/>
            <a:ext cx="9374000" cy="3388800"/>
          </a:xfrm>
          <a:prstGeom prst="rect">
            <a:avLst/>
          </a:prstGeom>
        </p:spPr>
        <p:txBody>
          <a:bodyPr spcFirstLastPara="1" wrap="square" lIns="91425" tIns="91425" rIns="91425" bIns="91425" anchor="t" anchorCtr="0">
            <a:normAutofit/>
          </a:bodyPr>
          <a:lstStyle>
            <a:lvl1pPr marL="609585" lvl="0" indent="-414856">
              <a:spcBef>
                <a:spcPts val="0"/>
              </a:spcBef>
              <a:spcAft>
                <a:spcPts val="0"/>
              </a:spcAft>
              <a:buSzPts val="1300"/>
              <a:buChar char="●"/>
              <a:defRPr/>
            </a:lvl1pPr>
            <a:lvl2pPr marL="1219170" lvl="1" indent="-397923">
              <a:spcBef>
                <a:spcPts val="0"/>
              </a:spcBef>
              <a:spcAft>
                <a:spcPts val="0"/>
              </a:spcAft>
              <a:buSzPts val="1100"/>
              <a:buChar char="○"/>
              <a:defRPr/>
            </a:lvl2pPr>
            <a:lvl3pPr marL="1828754" lvl="2" indent="-397923">
              <a:spcBef>
                <a:spcPts val="0"/>
              </a:spcBef>
              <a:spcAft>
                <a:spcPts val="0"/>
              </a:spcAft>
              <a:buSzPts val="1100"/>
              <a:buChar char="■"/>
              <a:defRPr/>
            </a:lvl3pPr>
            <a:lvl4pPr marL="2438339" lvl="3" indent="-397923">
              <a:spcBef>
                <a:spcPts val="0"/>
              </a:spcBef>
              <a:spcAft>
                <a:spcPts val="0"/>
              </a:spcAft>
              <a:buSzPts val="1100"/>
              <a:buChar char="●"/>
              <a:defRPr/>
            </a:lvl4pPr>
            <a:lvl5pPr marL="3047924" lvl="4" indent="-397923">
              <a:spcBef>
                <a:spcPts val="0"/>
              </a:spcBef>
              <a:spcAft>
                <a:spcPts val="0"/>
              </a:spcAft>
              <a:buSzPts val="1100"/>
              <a:buChar char="○"/>
              <a:defRPr/>
            </a:lvl5pPr>
            <a:lvl6pPr marL="3657509" lvl="5" indent="-397923">
              <a:spcBef>
                <a:spcPts val="0"/>
              </a:spcBef>
              <a:spcAft>
                <a:spcPts val="0"/>
              </a:spcAft>
              <a:buSzPts val="1100"/>
              <a:buChar char="■"/>
              <a:defRPr/>
            </a:lvl6pPr>
            <a:lvl7pPr marL="4267093" lvl="6" indent="-397923">
              <a:spcBef>
                <a:spcPts val="0"/>
              </a:spcBef>
              <a:spcAft>
                <a:spcPts val="0"/>
              </a:spcAft>
              <a:buSzPts val="1100"/>
              <a:buChar char="●"/>
              <a:defRPr/>
            </a:lvl7pPr>
            <a:lvl8pPr marL="4876678" lvl="7" indent="-397923">
              <a:spcBef>
                <a:spcPts val="0"/>
              </a:spcBef>
              <a:spcAft>
                <a:spcPts val="0"/>
              </a:spcAft>
              <a:buSzPts val="1100"/>
              <a:buChar char="○"/>
              <a:defRPr/>
            </a:lvl8pPr>
            <a:lvl9pPr marL="5486263" lvl="8" indent="-397923">
              <a:spcBef>
                <a:spcPts val="0"/>
              </a:spcBef>
              <a:spcAft>
                <a:spcPts val="0"/>
              </a:spcAft>
              <a:buSzPts val="1100"/>
              <a:buChar char="■"/>
              <a:defRPr/>
            </a:lvl9pPr>
          </a:lstStyle>
          <a:p>
            <a:endParaRPr/>
          </a:p>
        </p:txBody>
      </p:sp>
      <p:sp>
        <p:nvSpPr>
          <p:cNvPr id="90" name="Google Shape;90;g1f22ef068bf_0_1179"/>
          <p:cNvSpPr txBox="1">
            <a:spLocks noGrp="1"/>
          </p:cNvSpPr>
          <p:nvPr>
            <p:ph type="sldNum" idx="12"/>
          </p:nvPr>
        </p:nvSpPr>
        <p:spPr>
          <a:xfrm>
            <a:off x="11268061" y="6315968"/>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213339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 id="2147483693" r:id="rId24"/>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hyperlink" Target="https://openstax.org/subjects" TargetMode="External"/><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hyperlink" Target="https://open.umn.edu/opentextbooks/" TargetMode="External"/><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hyperlink" Target="https://www.oercommons.org/" TargetMode="External"/><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hyperlink" Target="https://www.merlot.org/merlot/index.htm" TargetMode="External"/><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hyperlink" Target="https://open.umn.edu/opentextbooks/textbooks/parenting-and-family-diversity-issues" TargetMode="External"/><Relationship Id="rId2" Type="http://schemas.openxmlformats.org/officeDocument/2006/relationships/notesSlide" Target="../notesSlides/notesSlide11.xml"/><Relationship Id="rId1" Type="http://schemas.openxmlformats.org/officeDocument/2006/relationships/slideLayout" Target="../slideLayouts/slideLayout24.xml"/><Relationship Id="rId4" Type="http://schemas.openxmlformats.org/officeDocument/2006/relationships/hyperlink" Target="https://aimath.org/textbooks/approved-textbooks/" TargetMode="Externa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4.xml"/><Relationship Id="rId5" Type="http://schemas.openxmlformats.org/officeDocument/2006/relationships/image" Target="../media/image3.png"/><Relationship Id="rId4" Type="http://schemas.openxmlformats.org/officeDocument/2006/relationships/image" Target="../media/image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096000" y="1874520"/>
            <a:ext cx="4721352" cy="1547583"/>
          </a:xfrm>
        </p:spPr>
        <p:txBody>
          <a:bodyPr>
            <a:normAutofit fontScale="90000"/>
          </a:bodyPr>
          <a:lstStyle/>
          <a:p>
            <a:r>
              <a:rPr lang="en-US" dirty="0"/>
              <a:t>An introduction to </a:t>
            </a:r>
            <a:r>
              <a:rPr lang="en-US" dirty="0" err="1"/>
              <a:t>oers</a:t>
            </a:r>
            <a:endParaRPr lang="en-US" dirty="0"/>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6" y="3630966"/>
            <a:ext cx="4379976" cy="568172"/>
          </a:xfrm>
        </p:spPr>
        <p:txBody>
          <a:bodyPr/>
          <a:lstStyle/>
          <a:p>
            <a:r>
              <a:rPr lang="en-US" b="1" dirty="0"/>
              <a:t>The Teaching and Learning Center </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095999" y="1874521"/>
            <a:ext cx="4956699" cy="1685426"/>
          </a:xfrm>
        </p:spPr>
        <p:txBody>
          <a:bodyPr>
            <a:normAutofit fontScale="90000"/>
          </a:bodyPr>
          <a:lstStyle/>
          <a:p>
            <a:r>
              <a:rPr lang="en-US" dirty="0"/>
              <a:t>What </a:t>
            </a:r>
            <a:r>
              <a:rPr lang="en-US" dirty="0" err="1"/>
              <a:t>oers</a:t>
            </a:r>
            <a:r>
              <a:rPr lang="en-US" dirty="0"/>
              <a:t> should you consider checking out?  </a:t>
            </a:r>
          </a:p>
        </p:txBody>
      </p:sp>
      <p:sp>
        <p:nvSpPr>
          <p:cNvPr id="4" name="TextBox 3">
            <a:extLst>
              <a:ext uri="{FF2B5EF4-FFF2-40B4-BE49-F238E27FC236}">
                <a16:creationId xmlns:a16="http://schemas.microsoft.com/office/drawing/2014/main" id="{685623DA-9DA9-ADB5-FB97-56E6CD07EB0C}"/>
              </a:ext>
            </a:extLst>
          </p:cNvPr>
          <p:cNvSpPr txBox="1"/>
          <p:nvPr/>
        </p:nvSpPr>
        <p:spPr>
          <a:xfrm>
            <a:off x="6409678" y="3826276"/>
            <a:ext cx="4492101" cy="830997"/>
          </a:xfrm>
          <a:prstGeom prst="rect">
            <a:avLst/>
          </a:prstGeom>
          <a:noFill/>
        </p:spPr>
        <p:txBody>
          <a:bodyPr wrap="square" rtlCol="0">
            <a:spAutoFit/>
          </a:bodyPr>
          <a:lstStyle/>
          <a:p>
            <a:r>
              <a:rPr lang="en-US" sz="2400" dirty="0"/>
              <a:t>Simpson has several resource suggestions for you! </a:t>
            </a:r>
          </a:p>
        </p:txBody>
      </p:sp>
    </p:spTree>
    <p:extLst>
      <p:ext uri="{BB962C8B-B14F-4D97-AF65-F5344CB8AC3E}">
        <p14:creationId xmlns:p14="http://schemas.microsoft.com/office/powerpoint/2010/main" val="24689783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4039340" y="683581"/>
            <a:ext cx="7954392" cy="985421"/>
          </a:xfrm>
        </p:spPr>
        <p:txBody>
          <a:bodyPr>
            <a:normAutofit fontScale="90000"/>
          </a:bodyPr>
          <a:lstStyle/>
          <a:p>
            <a:r>
              <a:rPr lang="en-US" dirty="0"/>
              <a:t>Some of the most used and reliable </a:t>
            </a:r>
            <a:r>
              <a:rPr lang="en-US" dirty="0" err="1"/>
              <a:t>oers</a:t>
            </a:r>
            <a:r>
              <a:rPr lang="en-US" dirty="0"/>
              <a:t> used by instructors at Simpson: open </a:t>
            </a:r>
            <a:r>
              <a:rPr lang="en-US" dirty="0" err="1"/>
              <a:t>stax</a:t>
            </a:r>
            <a:r>
              <a:rPr lang="en-US" dirty="0"/>
              <a:t> </a:t>
            </a:r>
          </a:p>
        </p:txBody>
      </p:sp>
      <p:sp>
        <p:nvSpPr>
          <p:cNvPr id="3" name="TextBox 2">
            <a:extLst>
              <a:ext uri="{FF2B5EF4-FFF2-40B4-BE49-F238E27FC236}">
                <a16:creationId xmlns:a16="http://schemas.microsoft.com/office/drawing/2014/main" id="{8210FFCE-40C9-0082-E45B-19B3B3310269}"/>
              </a:ext>
            </a:extLst>
          </p:cNvPr>
          <p:cNvSpPr txBox="1"/>
          <p:nvPr/>
        </p:nvSpPr>
        <p:spPr>
          <a:xfrm>
            <a:off x="5388746" y="2734321"/>
            <a:ext cx="6489576" cy="3539430"/>
          </a:xfrm>
          <a:prstGeom prst="rect">
            <a:avLst/>
          </a:prstGeom>
          <a:noFill/>
        </p:spPr>
        <p:txBody>
          <a:bodyPr wrap="square" rtlCol="0">
            <a:spAutoFit/>
          </a:bodyPr>
          <a:lstStyle/>
          <a:p>
            <a:pPr marL="457200" indent="-457200">
              <a:buFont typeface="Arial" panose="020B0604020202020204" pitchFamily="34" charset="0"/>
              <a:buChar char="•"/>
            </a:pPr>
            <a:r>
              <a:rPr lang="en-US" sz="2800" dirty="0"/>
              <a:t>Textbooks available in English and Spanish</a:t>
            </a:r>
          </a:p>
          <a:p>
            <a:pPr marL="457200" indent="-457200">
              <a:buFont typeface="Arial" panose="020B0604020202020204" pitchFamily="34" charset="0"/>
              <a:buChar char="•"/>
            </a:pPr>
            <a:r>
              <a:rPr lang="en-US" sz="2800" dirty="0"/>
              <a:t>Several different fields covered, including business, math, science, and humanities </a:t>
            </a:r>
          </a:p>
          <a:p>
            <a:pPr marL="457200" indent="-457200">
              <a:buFont typeface="Arial" panose="020B0604020202020204" pitchFamily="34" charset="0"/>
              <a:buChar char="•"/>
            </a:pPr>
            <a:r>
              <a:rPr lang="en-US" sz="2800" dirty="0"/>
              <a:t>Periodic updates made to these textbooks as information changes!  </a:t>
            </a:r>
          </a:p>
          <a:p>
            <a:pPr marL="457200" indent="-457200">
              <a:buFont typeface="Arial" panose="020B0604020202020204" pitchFamily="34" charset="0"/>
              <a:buChar char="•"/>
            </a:pPr>
            <a:r>
              <a:rPr lang="en-US" sz="2800" dirty="0">
                <a:hlinkClick r:id="rId3"/>
              </a:rPr>
              <a:t>https://openstax.org/subjects</a:t>
            </a:r>
            <a:r>
              <a:rPr lang="en-US" sz="2800" dirty="0"/>
              <a:t> </a:t>
            </a:r>
            <a:endParaRPr lang="en-US" sz="3200" dirty="0"/>
          </a:p>
        </p:txBody>
      </p:sp>
    </p:spTree>
    <p:extLst>
      <p:ext uri="{BB962C8B-B14F-4D97-AF65-F5344CB8AC3E}">
        <p14:creationId xmlns:p14="http://schemas.microsoft.com/office/powerpoint/2010/main" val="33598948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4030462" y="142043"/>
            <a:ext cx="7963270" cy="1526959"/>
          </a:xfrm>
        </p:spPr>
        <p:txBody>
          <a:bodyPr>
            <a:normAutofit fontScale="90000"/>
          </a:bodyPr>
          <a:lstStyle/>
          <a:p>
            <a:r>
              <a:rPr lang="en-US" dirty="0"/>
              <a:t>Some of the most used and reliable </a:t>
            </a:r>
            <a:r>
              <a:rPr lang="en-US" dirty="0" err="1"/>
              <a:t>oers</a:t>
            </a:r>
            <a:r>
              <a:rPr lang="en-US" dirty="0"/>
              <a:t> to check out: open textbook library </a:t>
            </a:r>
          </a:p>
        </p:txBody>
      </p:sp>
      <p:sp>
        <p:nvSpPr>
          <p:cNvPr id="3" name="TextBox 2">
            <a:extLst>
              <a:ext uri="{FF2B5EF4-FFF2-40B4-BE49-F238E27FC236}">
                <a16:creationId xmlns:a16="http://schemas.microsoft.com/office/drawing/2014/main" id="{8210FFCE-40C9-0082-E45B-19B3B3310269}"/>
              </a:ext>
            </a:extLst>
          </p:cNvPr>
          <p:cNvSpPr txBox="1"/>
          <p:nvPr/>
        </p:nvSpPr>
        <p:spPr>
          <a:xfrm>
            <a:off x="4927106" y="1740023"/>
            <a:ext cx="6924583" cy="4401205"/>
          </a:xfrm>
          <a:prstGeom prst="rect">
            <a:avLst/>
          </a:prstGeom>
          <a:noFill/>
        </p:spPr>
        <p:txBody>
          <a:bodyPr wrap="square" rtlCol="0">
            <a:spAutoFit/>
          </a:bodyPr>
          <a:lstStyle/>
          <a:p>
            <a:pPr marL="457200" indent="-457200">
              <a:buFont typeface="Arial" panose="020B0604020202020204" pitchFamily="34" charset="0"/>
              <a:buChar char="•"/>
            </a:pPr>
            <a:r>
              <a:rPr lang="en-US" sz="2800" dirty="0"/>
              <a:t>Over 1200 open textbooks to look through – you can download, edit, and distribute them at no cost. </a:t>
            </a:r>
          </a:p>
          <a:p>
            <a:pPr marL="457200" indent="-457200">
              <a:buFont typeface="Arial" panose="020B0604020202020204" pitchFamily="34" charset="0"/>
              <a:buChar char="•"/>
            </a:pPr>
            <a:r>
              <a:rPr lang="en-US" sz="2800" dirty="0"/>
              <a:t>Features textbooks for several fields, including computer science, education, journalism, medicine, and more </a:t>
            </a:r>
          </a:p>
          <a:p>
            <a:pPr marL="457200" indent="-457200">
              <a:buFont typeface="Arial" panose="020B0604020202020204" pitchFamily="34" charset="0"/>
              <a:buChar char="•"/>
            </a:pPr>
            <a:r>
              <a:rPr lang="en-US" sz="2800" dirty="0"/>
              <a:t>Various formats available: </a:t>
            </a:r>
            <a:r>
              <a:rPr lang="en-US" sz="2800" dirty="0" err="1"/>
              <a:t>ebook</a:t>
            </a:r>
            <a:r>
              <a:rPr lang="en-US" sz="2800" dirty="0"/>
              <a:t>, online, PDF, Word doc, etc.</a:t>
            </a:r>
          </a:p>
          <a:p>
            <a:pPr marL="457200" indent="-457200">
              <a:buFont typeface="Arial" panose="020B0604020202020204" pitchFamily="34" charset="0"/>
              <a:buChar char="•"/>
            </a:pPr>
            <a:r>
              <a:rPr lang="en-US" sz="2800" dirty="0">
                <a:hlinkClick r:id="rId3"/>
              </a:rPr>
              <a:t>https://open.umn.edu/opentextbooks/</a:t>
            </a:r>
            <a:r>
              <a:rPr lang="en-US" sz="2800" dirty="0"/>
              <a:t> </a:t>
            </a:r>
          </a:p>
        </p:txBody>
      </p:sp>
    </p:spTree>
    <p:extLst>
      <p:ext uri="{BB962C8B-B14F-4D97-AF65-F5344CB8AC3E}">
        <p14:creationId xmlns:p14="http://schemas.microsoft.com/office/powerpoint/2010/main" val="422684672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4030462" y="142043"/>
            <a:ext cx="7963270" cy="1526959"/>
          </a:xfrm>
        </p:spPr>
        <p:txBody>
          <a:bodyPr>
            <a:normAutofit fontScale="90000"/>
          </a:bodyPr>
          <a:lstStyle/>
          <a:p>
            <a:r>
              <a:rPr lang="en-US" dirty="0"/>
              <a:t>Some of the most used and reliable </a:t>
            </a:r>
            <a:r>
              <a:rPr lang="en-US" dirty="0" err="1"/>
              <a:t>oers</a:t>
            </a:r>
            <a:r>
              <a:rPr lang="en-US" dirty="0"/>
              <a:t> to check out: </a:t>
            </a:r>
            <a:r>
              <a:rPr lang="en-US" dirty="0" err="1"/>
              <a:t>oer</a:t>
            </a:r>
            <a:r>
              <a:rPr lang="en-US" dirty="0"/>
              <a:t> commons </a:t>
            </a:r>
          </a:p>
        </p:txBody>
      </p:sp>
      <p:sp>
        <p:nvSpPr>
          <p:cNvPr id="3" name="TextBox 2">
            <a:extLst>
              <a:ext uri="{FF2B5EF4-FFF2-40B4-BE49-F238E27FC236}">
                <a16:creationId xmlns:a16="http://schemas.microsoft.com/office/drawing/2014/main" id="{8210FFCE-40C9-0082-E45B-19B3B3310269}"/>
              </a:ext>
            </a:extLst>
          </p:cNvPr>
          <p:cNvSpPr txBox="1"/>
          <p:nvPr/>
        </p:nvSpPr>
        <p:spPr>
          <a:xfrm>
            <a:off x="5255581" y="1748900"/>
            <a:ext cx="6738151" cy="4401205"/>
          </a:xfrm>
          <a:prstGeom prst="rect">
            <a:avLst/>
          </a:prstGeom>
          <a:noFill/>
        </p:spPr>
        <p:txBody>
          <a:bodyPr wrap="square" rtlCol="0">
            <a:spAutoFit/>
          </a:bodyPr>
          <a:lstStyle/>
          <a:p>
            <a:pPr marL="457200" indent="-457200">
              <a:buFont typeface="Arial" panose="020B0604020202020204" pitchFamily="34" charset="0"/>
              <a:buChar char="•"/>
            </a:pPr>
            <a:r>
              <a:rPr lang="en-US" sz="2800" dirty="0"/>
              <a:t>Treasure trove of all sorts of free material that you could use for your classroom in whatever way you wanted</a:t>
            </a:r>
          </a:p>
          <a:p>
            <a:pPr marL="457200" indent="-457200">
              <a:buFont typeface="Arial" panose="020B0604020202020204" pitchFamily="34" charset="0"/>
              <a:buChar char="•"/>
            </a:pPr>
            <a:r>
              <a:rPr lang="en-US" sz="2800" dirty="0"/>
              <a:t>Includes videos, YouTube channels, articles, courses, and textbooks that are all free, no worries about copyright infringement, you can use anything! </a:t>
            </a:r>
          </a:p>
          <a:p>
            <a:pPr marL="457200" indent="-457200">
              <a:buFont typeface="Arial" panose="020B0604020202020204" pitchFamily="34" charset="0"/>
              <a:buChar char="•"/>
            </a:pPr>
            <a:r>
              <a:rPr lang="en-US" sz="2800" dirty="0">
                <a:hlinkClick r:id="rId3"/>
              </a:rPr>
              <a:t>https://www.oercommons.org/</a:t>
            </a:r>
            <a:r>
              <a:rPr lang="en-US" sz="2800" dirty="0"/>
              <a:t> </a:t>
            </a:r>
          </a:p>
        </p:txBody>
      </p:sp>
    </p:spTree>
    <p:extLst>
      <p:ext uri="{BB962C8B-B14F-4D97-AF65-F5344CB8AC3E}">
        <p14:creationId xmlns:p14="http://schemas.microsoft.com/office/powerpoint/2010/main" val="364743600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4030462" y="142043"/>
            <a:ext cx="7963270" cy="1526959"/>
          </a:xfrm>
        </p:spPr>
        <p:txBody>
          <a:bodyPr>
            <a:normAutofit fontScale="90000"/>
          </a:bodyPr>
          <a:lstStyle/>
          <a:p>
            <a:r>
              <a:rPr lang="en-US" dirty="0"/>
              <a:t>Some of the most used and reliable </a:t>
            </a:r>
            <a:r>
              <a:rPr lang="en-US" dirty="0" err="1"/>
              <a:t>oers</a:t>
            </a:r>
            <a:r>
              <a:rPr lang="en-US" dirty="0"/>
              <a:t> to check out: merlot </a:t>
            </a:r>
          </a:p>
        </p:txBody>
      </p:sp>
      <p:sp>
        <p:nvSpPr>
          <p:cNvPr id="3" name="TextBox 2">
            <a:extLst>
              <a:ext uri="{FF2B5EF4-FFF2-40B4-BE49-F238E27FC236}">
                <a16:creationId xmlns:a16="http://schemas.microsoft.com/office/drawing/2014/main" id="{8210FFCE-40C9-0082-E45B-19B3B3310269}"/>
              </a:ext>
            </a:extLst>
          </p:cNvPr>
          <p:cNvSpPr txBox="1"/>
          <p:nvPr/>
        </p:nvSpPr>
        <p:spPr>
          <a:xfrm>
            <a:off x="4678533" y="1748900"/>
            <a:ext cx="7315200" cy="3539430"/>
          </a:xfrm>
          <a:prstGeom prst="rect">
            <a:avLst/>
          </a:prstGeom>
          <a:noFill/>
        </p:spPr>
        <p:txBody>
          <a:bodyPr wrap="square" rtlCol="0">
            <a:spAutoFit/>
          </a:bodyPr>
          <a:lstStyle/>
          <a:p>
            <a:pPr marL="457200" indent="-457200">
              <a:buFont typeface="Arial" panose="020B0604020202020204" pitchFamily="34" charset="0"/>
              <a:buChar char="•"/>
            </a:pPr>
            <a:r>
              <a:rPr lang="en-US" sz="2800" dirty="0"/>
              <a:t>A lot of various ways you can filter exactly what you’re looking for – by discipline, but also by material type, audience, mobile platform, and other filters such as user ratings, peer reviews, and accessibility info </a:t>
            </a:r>
          </a:p>
          <a:p>
            <a:pPr marL="457200" indent="-457200">
              <a:buFont typeface="Arial" panose="020B0604020202020204" pitchFamily="34" charset="0"/>
              <a:buChar char="•"/>
            </a:pPr>
            <a:r>
              <a:rPr lang="en-US" sz="2800" dirty="0">
                <a:hlinkClick r:id="rId3"/>
              </a:rPr>
              <a:t>https://www.merlot.org/merlot/index.htm</a:t>
            </a:r>
            <a:endParaRPr lang="en-US" sz="2800" dirty="0"/>
          </a:p>
          <a:p>
            <a:pPr marL="457200" indent="-457200">
              <a:buFont typeface="Arial" panose="020B0604020202020204" pitchFamily="34" charset="0"/>
              <a:buChar char="•"/>
            </a:pPr>
            <a:endParaRPr lang="en-US" sz="2800" dirty="0"/>
          </a:p>
        </p:txBody>
      </p:sp>
    </p:spTree>
    <p:extLst>
      <p:ext uri="{BB962C8B-B14F-4D97-AF65-F5344CB8AC3E}">
        <p14:creationId xmlns:p14="http://schemas.microsoft.com/office/powerpoint/2010/main" val="99170921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0DD9E4-321A-D0FF-53B7-FDE246A36A3F}"/>
              </a:ext>
            </a:extLst>
          </p:cNvPr>
          <p:cNvSpPr>
            <a:spLocks noGrp="1"/>
          </p:cNvSpPr>
          <p:nvPr>
            <p:ph type="title"/>
          </p:nvPr>
        </p:nvSpPr>
        <p:spPr>
          <a:xfrm>
            <a:off x="4083728" y="365125"/>
            <a:ext cx="7602446" cy="988187"/>
          </a:xfrm>
        </p:spPr>
        <p:txBody>
          <a:bodyPr>
            <a:normAutofit fontScale="90000"/>
          </a:bodyPr>
          <a:lstStyle/>
          <a:p>
            <a:r>
              <a:rPr lang="en-US" dirty="0"/>
              <a:t>There are significantly more </a:t>
            </a:r>
            <a:r>
              <a:rPr lang="en-US" dirty="0" err="1"/>
              <a:t>oers</a:t>
            </a:r>
            <a:r>
              <a:rPr lang="en-US" dirty="0"/>
              <a:t> that exist on the internet! </a:t>
            </a:r>
          </a:p>
        </p:txBody>
      </p:sp>
      <p:sp>
        <p:nvSpPr>
          <p:cNvPr id="4" name="Text Placeholder 3">
            <a:extLst>
              <a:ext uri="{FF2B5EF4-FFF2-40B4-BE49-F238E27FC236}">
                <a16:creationId xmlns:a16="http://schemas.microsoft.com/office/drawing/2014/main" id="{9F602071-F707-C4F8-239E-75C88BE13880}"/>
              </a:ext>
            </a:extLst>
          </p:cNvPr>
          <p:cNvSpPr>
            <a:spLocks noGrp="1"/>
          </p:cNvSpPr>
          <p:nvPr>
            <p:ph type="body" sz="quarter" idx="13"/>
          </p:nvPr>
        </p:nvSpPr>
        <p:spPr>
          <a:xfrm>
            <a:off x="5442012" y="2716567"/>
            <a:ext cx="6242425" cy="3986073"/>
          </a:xfrm>
        </p:spPr>
        <p:txBody>
          <a:bodyPr>
            <a:normAutofit/>
          </a:bodyPr>
          <a:lstStyle/>
          <a:p>
            <a:r>
              <a:rPr lang="en-US" sz="1800" dirty="0"/>
              <a:t>If you want to know more about an OER that might work well for your subject field, ask a librarian! </a:t>
            </a:r>
          </a:p>
          <a:p>
            <a:endParaRPr lang="en-US" sz="1800" dirty="0"/>
          </a:p>
          <a:p>
            <a:r>
              <a:rPr lang="en-US" sz="1800" dirty="0"/>
              <a:t>A brief list of other OERs provided to me by Cyd Dyer: </a:t>
            </a:r>
          </a:p>
          <a:p>
            <a:pPr marL="285750" indent="-285750">
              <a:buFont typeface="Arial" panose="020B0604020202020204" pitchFamily="34" charset="0"/>
              <a:buChar char="•"/>
            </a:pPr>
            <a:r>
              <a:rPr lang="en-US" sz="1800" dirty="0"/>
              <a:t>Milne Open Textbooks </a:t>
            </a:r>
          </a:p>
          <a:p>
            <a:pPr marL="285750" indent="-285750">
              <a:buFont typeface="Arial" panose="020B0604020202020204" pitchFamily="34" charset="0"/>
              <a:buChar char="•"/>
            </a:pPr>
            <a:r>
              <a:rPr lang="en-US" sz="1800" dirty="0" err="1"/>
              <a:t>LibreTexts</a:t>
            </a:r>
            <a:endParaRPr lang="en-US" sz="1800" dirty="0"/>
          </a:p>
          <a:p>
            <a:pPr marL="285750" indent="-285750">
              <a:buFont typeface="Arial" panose="020B0604020202020204" pitchFamily="34" charset="0"/>
              <a:buChar char="•"/>
            </a:pPr>
            <a:r>
              <a:rPr lang="en-US" sz="1800" dirty="0"/>
              <a:t>MOM – Mason OER </a:t>
            </a:r>
            <a:r>
              <a:rPr lang="en-US" sz="1800" dirty="0" err="1"/>
              <a:t>Metafinder</a:t>
            </a:r>
            <a:r>
              <a:rPr lang="en-US" sz="1800" dirty="0"/>
              <a:t> </a:t>
            </a:r>
          </a:p>
          <a:p>
            <a:pPr marL="285750" indent="-285750">
              <a:buFont typeface="Arial" panose="020B0604020202020204" pitchFamily="34" charset="0"/>
              <a:buChar char="•"/>
            </a:pPr>
            <a:r>
              <a:rPr lang="en-US" sz="1800" dirty="0"/>
              <a:t>AMSER – Applied Math and Science Education Repository</a:t>
            </a:r>
          </a:p>
          <a:p>
            <a:pPr marL="285750" indent="-285750">
              <a:buFont typeface="Arial" panose="020B0604020202020204" pitchFamily="34" charset="0"/>
              <a:buChar char="•"/>
            </a:pPr>
            <a:r>
              <a:rPr lang="en-US" sz="1800" dirty="0"/>
              <a:t>Digital Public Library of America</a:t>
            </a:r>
          </a:p>
          <a:p>
            <a:pPr marL="285750" indent="-285750">
              <a:buFont typeface="Arial" panose="020B0604020202020204" pitchFamily="34" charset="0"/>
              <a:buChar char="•"/>
            </a:pPr>
            <a:r>
              <a:rPr lang="en-US" sz="1800" dirty="0"/>
              <a:t>OASIS </a:t>
            </a:r>
          </a:p>
          <a:p>
            <a:pPr marL="285750" indent="-285750">
              <a:buFont typeface="Arial" panose="020B0604020202020204" pitchFamily="34" charset="0"/>
              <a:buChar char="•"/>
            </a:pPr>
            <a:r>
              <a:rPr lang="en-US" sz="1800" dirty="0"/>
              <a:t>Project Gutenberg</a:t>
            </a:r>
          </a:p>
          <a:p>
            <a:pPr marL="285750" indent="-285750">
              <a:buFont typeface="Arial" panose="020B0604020202020204" pitchFamily="34" charset="0"/>
              <a:buChar char="•"/>
            </a:pPr>
            <a:r>
              <a:rPr lang="en-US" sz="1800" dirty="0"/>
              <a:t>Teaching Commons</a:t>
            </a:r>
          </a:p>
          <a:p>
            <a:pPr marL="285750" indent="-285750">
              <a:buFont typeface="Arial" panose="020B0604020202020204" pitchFamily="34" charset="0"/>
              <a:buChar char="•"/>
            </a:pPr>
            <a:r>
              <a:rPr lang="en-US" sz="1800" dirty="0"/>
              <a:t>World Digital Library </a:t>
            </a:r>
          </a:p>
        </p:txBody>
      </p:sp>
      <p:sp>
        <p:nvSpPr>
          <p:cNvPr id="5" name="Text Placeholder 4">
            <a:extLst>
              <a:ext uri="{FF2B5EF4-FFF2-40B4-BE49-F238E27FC236}">
                <a16:creationId xmlns:a16="http://schemas.microsoft.com/office/drawing/2014/main" id="{C947B8BB-6CD6-B318-6055-95A73DF7C549}"/>
              </a:ext>
            </a:extLst>
          </p:cNvPr>
          <p:cNvSpPr>
            <a:spLocks noGrp="1"/>
          </p:cNvSpPr>
          <p:nvPr>
            <p:ph type="body" sz="quarter" idx="14"/>
          </p:nvPr>
        </p:nvSpPr>
        <p:spPr>
          <a:xfrm>
            <a:off x="4634144" y="1691640"/>
            <a:ext cx="7050294" cy="2170146"/>
          </a:xfrm>
        </p:spPr>
        <p:txBody>
          <a:bodyPr/>
          <a:lstStyle/>
          <a:p>
            <a:r>
              <a:rPr lang="en-US" dirty="0">
                <a:solidFill>
                  <a:srgbClr val="0A4054"/>
                </a:solidFill>
              </a:rPr>
              <a:t>The Simpson librarians have a comprehensive list of several different OERs, ranked by ease of access and general usability. </a:t>
            </a:r>
          </a:p>
        </p:txBody>
      </p:sp>
    </p:spTree>
    <p:extLst>
      <p:ext uri="{BB962C8B-B14F-4D97-AF65-F5344CB8AC3E}">
        <p14:creationId xmlns:p14="http://schemas.microsoft.com/office/powerpoint/2010/main" val="16961159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BF6AC8-68B0-6A5C-64B8-3E1E020FBBD9}"/>
              </a:ext>
            </a:extLst>
          </p:cNvPr>
          <p:cNvSpPr>
            <a:spLocks noGrp="1"/>
          </p:cNvSpPr>
          <p:nvPr>
            <p:ph type="title"/>
          </p:nvPr>
        </p:nvSpPr>
        <p:spPr>
          <a:xfrm>
            <a:off x="488271" y="239698"/>
            <a:ext cx="6995605" cy="1713389"/>
          </a:xfrm>
        </p:spPr>
        <p:txBody>
          <a:bodyPr>
            <a:normAutofit fontScale="90000"/>
          </a:bodyPr>
          <a:lstStyle/>
          <a:p>
            <a:r>
              <a:rPr lang="en-US" dirty="0"/>
              <a:t>When is a good time to try to incorporate </a:t>
            </a:r>
            <a:r>
              <a:rPr lang="en-US" dirty="0" err="1"/>
              <a:t>oers</a:t>
            </a:r>
            <a:r>
              <a:rPr lang="en-US" dirty="0"/>
              <a:t> into your classroom? </a:t>
            </a:r>
          </a:p>
        </p:txBody>
      </p:sp>
      <p:sp>
        <p:nvSpPr>
          <p:cNvPr id="6" name="Text Placeholder 5">
            <a:extLst>
              <a:ext uri="{FF2B5EF4-FFF2-40B4-BE49-F238E27FC236}">
                <a16:creationId xmlns:a16="http://schemas.microsoft.com/office/drawing/2014/main" id="{B2F17B66-2CA9-A3D5-6A7C-3CA1AD120482}"/>
              </a:ext>
            </a:extLst>
          </p:cNvPr>
          <p:cNvSpPr>
            <a:spLocks noGrp="1"/>
          </p:cNvSpPr>
          <p:nvPr>
            <p:ph type="body" sz="quarter" idx="13"/>
          </p:nvPr>
        </p:nvSpPr>
        <p:spPr>
          <a:xfrm>
            <a:off x="346229" y="2539014"/>
            <a:ext cx="5015883" cy="4079288"/>
          </a:xfrm>
        </p:spPr>
        <p:txBody>
          <a:bodyPr>
            <a:normAutofit/>
          </a:bodyPr>
          <a:lstStyle/>
          <a:p>
            <a:r>
              <a:rPr lang="en-US" sz="1600" dirty="0"/>
              <a:t>The best time – probably when you are starting a new course and you are looking for materials and resources to use – or start small and incorporate some OER material into an existing course to supplement what you have! </a:t>
            </a:r>
          </a:p>
          <a:p>
            <a:r>
              <a:rPr lang="en-US" sz="1600" dirty="0"/>
              <a:t>When you are trying to figure out what material to use – </a:t>
            </a:r>
          </a:p>
          <a:p>
            <a:pPr marL="285750" indent="-285750">
              <a:buFont typeface="Arial" panose="020B0604020202020204" pitchFamily="34" charset="0"/>
              <a:buChar char="•"/>
            </a:pPr>
            <a:r>
              <a:rPr lang="en-US" sz="1600" dirty="0"/>
              <a:t>Consider what you </a:t>
            </a:r>
            <a:r>
              <a:rPr lang="en-US" sz="1600" b="1" dirty="0"/>
              <a:t>want</a:t>
            </a:r>
          </a:p>
          <a:p>
            <a:pPr marL="285750" indent="-285750">
              <a:buFont typeface="Arial" panose="020B0604020202020204" pitchFamily="34" charset="0"/>
              <a:buChar char="•"/>
            </a:pPr>
            <a:r>
              <a:rPr lang="en-US" sz="1600" dirty="0"/>
              <a:t>Consider what you </a:t>
            </a:r>
            <a:r>
              <a:rPr lang="en-US" sz="1600" b="1" dirty="0"/>
              <a:t>need</a:t>
            </a:r>
          </a:p>
          <a:p>
            <a:pPr marL="285750" indent="-285750">
              <a:buFont typeface="Arial" panose="020B0604020202020204" pitchFamily="34" charset="0"/>
              <a:buChar char="•"/>
            </a:pPr>
            <a:r>
              <a:rPr lang="en-US" sz="1600" dirty="0"/>
              <a:t>Consider what you </a:t>
            </a:r>
            <a:r>
              <a:rPr lang="en-US" sz="1600" b="1" dirty="0"/>
              <a:t>have already </a:t>
            </a:r>
          </a:p>
        </p:txBody>
      </p:sp>
    </p:spTree>
    <p:extLst>
      <p:ext uri="{BB962C8B-B14F-4D97-AF65-F5344CB8AC3E}">
        <p14:creationId xmlns:p14="http://schemas.microsoft.com/office/powerpoint/2010/main" val="316875668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BF6AC8-68B0-6A5C-64B8-3E1E020FBBD9}"/>
              </a:ext>
            </a:extLst>
          </p:cNvPr>
          <p:cNvSpPr>
            <a:spLocks noGrp="1"/>
          </p:cNvSpPr>
          <p:nvPr>
            <p:ph type="title"/>
          </p:nvPr>
        </p:nvSpPr>
        <p:spPr>
          <a:xfrm>
            <a:off x="488271" y="239698"/>
            <a:ext cx="6995605" cy="1713389"/>
          </a:xfrm>
        </p:spPr>
        <p:txBody>
          <a:bodyPr>
            <a:normAutofit/>
          </a:bodyPr>
          <a:lstStyle/>
          <a:p>
            <a:r>
              <a:rPr lang="en-US" dirty="0" err="1"/>
              <a:t>Oer</a:t>
            </a:r>
            <a:r>
              <a:rPr lang="en-US" dirty="0"/>
              <a:t> selection and incorporation</a:t>
            </a:r>
          </a:p>
        </p:txBody>
      </p:sp>
      <p:sp>
        <p:nvSpPr>
          <p:cNvPr id="6" name="Text Placeholder 5">
            <a:extLst>
              <a:ext uri="{FF2B5EF4-FFF2-40B4-BE49-F238E27FC236}">
                <a16:creationId xmlns:a16="http://schemas.microsoft.com/office/drawing/2014/main" id="{B2F17B66-2CA9-A3D5-6A7C-3CA1AD120482}"/>
              </a:ext>
            </a:extLst>
          </p:cNvPr>
          <p:cNvSpPr>
            <a:spLocks noGrp="1"/>
          </p:cNvSpPr>
          <p:nvPr>
            <p:ph type="body" sz="quarter" idx="13"/>
          </p:nvPr>
        </p:nvSpPr>
        <p:spPr>
          <a:xfrm>
            <a:off x="346229" y="2539014"/>
            <a:ext cx="5015883" cy="4079288"/>
          </a:xfrm>
        </p:spPr>
        <p:txBody>
          <a:bodyPr>
            <a:normAutofit/>
          </a:bodyPr>
          <a:lstStyle/>
          <a:p>
            <a:r>
              <a:rPr lang="en-US" sz="2800" dirty="0"/>
              <a:t>When selecting an OER,</a:t>
            </a:r>
          </a:p>
          <a:p>
            <a:r>
              <a:rPr lang="en-US" sz="2800" dirty="0"/>
              <a:t> check for:</a:t>
            </a:r>
          </a:p>
          <a:p>
            <a:pPr marL="285750" indent="-285750">
              <a:buFont typeface="Arial" panose="020B0604020202020204" pitchFamily="34" charset="0"/>
              <a:buChar char="•"/>
            </a:pPr>
            <a:r>
              <a:rPr lang="en-US" sz="2800" dirty="0"/>
              <a:t>Content coverage</a:t>
            </a:r>
          </a:p>
          <a:p>
            <a:pPr marL="285750" indent="-285750">
              <a:buFont typeface="Arial" panose="020B0604020202020204" pitchFamily="34" charset="0"/>
              <a:buChar char="•"/>
            </a:pPr>
            <a:r>
              <a:rPr lang="en-US" sz="2800" dirty="0"/>
              <a:t>Alignment with your course </a:t>
            </a:r>
          </a:p>
          <a:p>
            <a:pPr marL="285750" indent="-285750">
              <a:buFont typeface="Arial" panose="020B0604020202020204" pitchFamily="34" charset="0"/>
              <a:buChar char="•"/>
            </a:pPr>
            <a:r>
              <a:rPr lang="en-US" sz="2800" dirty="0"/>
              <a:t>Accessibility </a:t>
            </a:r>
          </a:p>
          <a:p>
            <a:pPr marL="285750" indent="-285750">
              <a:buFont typeface="Arial" panose="020B0604020202020204" pitchFamily="34" charset="0"/>
              <a:buChar char="•"/>
            </a:pPr>
            <a:r>
              <a:rPr lang="en-US" sz="2800" dirty="0"/>
              <a:t>Inclusivity </a:t>
            </a:r>
          </a:p>
          <a:p>
            <a:pPr marL="285750" indent="-285750">
              <a:buFont typeface="Arial" panose="020B0604020202020204" pitchFamily="34" charset="0"/>
              <a:buChar char="•"/>
            </a:pPr>
            <a:r>
              <a:rPr lang="en-US" sz="2800" dirty="0"/>
              <a:t>Format(s) available </a:t>
            </a:r>
          </a:p>
        </p:txBody>
      </p:sp>
    </p:spTree>
    <p:extLst>
      <p:ext uri="{BB962C8B-B14F-4D97-AF65-F5344CB8AC3E}">
        <p14:creationId xmlns:p14="http://schemas.microsoft.com/office/powerpoint/2010/main" val="271716349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gfd421f94f7_0_34"/>
          <p:cNvSpPr txBox="1">
            <a:spLocks noGrp="1"/>
          </p:cNvSpPr>
          <p:nvPr>
            <p:ph type="title"/>
          </p:nvPr>
        </p:nvSpPr>
        <p:spPr>
          <a:xfrm>
            <a:off x="2104008" y="289600"/>
            <a:ext cx="9008392" cy="1201849"/>
          </a:xfrm>
          <a:prstGeom prst="rect">
            <a:avLst/>
          </a:prstGeom>
          <a:noFill/>
          <a:ln>
            <a:noFill/>
          </a:ln>
        </p:spPr>
        <p:txBody>
          <a:bodyPr spcFirstLastPara="1" vert="horz" wrap="square" lIns="121900" tIns="121900" rIns="121900" bIns="121900" rtlCol="0" anchor="t" anchorCtr="0">
            <a:normAutofit fontScale="90000"/>
          </a:bodyPr>
          <a:lstStyle/>
          <a:p>
            <a:pPr>
              <a:lnSpc>
                <a:spcPct val="100000"/>
              </a:lnSpc>
              <a:buSzPts val="3000"/>
            </a:pPr>
            <a:r>
              <a:rPr lang="en-US" dirty="0"/>
              <a:t>Other review processes when selecting </a:t>
            </a:r>
            <a:r>
              <a:rPr lang="en-US" dirty="0" err="1"/>
              <a:t>oers</a:t>
            </a:r>
            <a:r>
              <a:rPr lang="en-US" dirty="0"/>
              <a:t> </a:t>
            </a:r>
            <a:endParaRPr dirty="0"/>
          </a:p>
        </p:txBody>
      </p:sp>
      <p:sp>
        <p:nvSpPr>
          <p:cNvPr id="501" name="Google Shape;501;gfd421f94f7_0_34"/>
          <p:cNvSpPr txBox="1">
            <a:spLocks noGrp="1"/>
          </p:cNvSpPr>
          <p:nvPr>
            <p:ph type="body" idx="1"/>
          </p:nvPr>
        </p:nvSpPr>
        <p:spPr>
          <a:xfrm>
            <a:off x="1191600" y="1822400"/>
            <a:ext cx="10425600" cy="4746000"/>
          </a:xfrm>
          <a:prstGeom prst="rect">
            <a:avLst/>
          </a:prstGeom>
          <a:noFill/>
          <a:ln>
            <a:noFill/>
          </a:ln>
        </p:spPr>
        <p:txBody>
          <a:bodyPr spcFirstLastPara="1" vert="horz" wrap="square" lIns="121900" tIns="121900" rIns="121900" bIns="121900" rtlCol="0" anchor="t" anchorCtr="0">
            <a:normAutofit/>
          </a:bodyPr>
          <a:lstStyle/>
          <a:p>
            <a:pPr marL="0" indent="0">
              <a:lnSpc>
                <a:spcPct val="115000"/>
              </a:lnSpc>
              <a:spcBef>
                <a:spcPts val="853"/>
              </a:spcBef>
              <a:buSzPts val="1800"/>
              <a:buNone/>
            </a:pPr>
            <a:r>
              <a:rPr lang="en-US" sz="2667"/>
              <a:t>Unlike commercial textbooks, many open textbooks undergo </a:t>
            </a:r>
            <a:r>
              <a:rPr lang="en-US" sz="2667" b="1"/>
              <a:t>peer review </a:t>
            </a:r>
            <a:r>
              <a:rPr lang="en-US" sz="2667"/>
              <a:t>by subject matter experts. </a:t>
            </a:r>
            <a:endParaRPr sz="2667"/>
          </a:p>
          <a:p>
            <a:pPr marL="0" indent="0">
              <a:lnSpc>
                <a:spcPct val="150000"/>
              </a:lnSpc>
              <a:spcBef>
                <a:spcPts val="1333"/>
              </a:spcBef>
              <a:buSzPts val="1800"/>
              <a:buNone/>
            </a:pPr>
            <a:r>
              <a:rPr lang="en-US" sz="2267"/>
              <a:t>Other reviews may include: </a:t>
            </a:r>
            <a:endParaRPr sz="2267"/>
          </a:p>
          <a:p>
            <a:pPr indent="-491054">
              <a:lnSpc>
                <a:spcPct val="150000"/>
              </a:lnSpc>
              <a:spcBef>
                <a:spcPts val="853"/>
              </a:spcBef>
              <a:buSzPts val="2200"/>
              <a:buChar char="•"/>
            </a:pPr>
            <a:r>
              <a:rPr lang="en-US" sz="2267"/>
              <a:t>User reviews posted in repositories like the </a:t>
            </a:r>
            <a:r>
              <a:rPr lang="en-US" sz="2267" u="sng">
                <a:solidFill>
                  <a:srgbClr val="005DBA"/>
                </a:solidFill>
                <a:hlinkClick r:id="rId3">
                  <a:extLst>
                    <a:ext uri="{A12FA001-AC4F-418D-AE19-62706E023703}">
                      <ahyp:hlinkClr xmlns:ahyp="http://schemas.microsoft.com/office/drawing/2018/hyperlinkcolor" val="tx"/>
                    </a:ext>
                  </a:extLst>
                </a:hlinkClick>
              </a:rPr>
              <a:t>Open Textbook Library</a:t>
            </a:r>
            <a:endParaRPr sz="2267">
              <a:solidFill>
                <a:srgbClr val="005DBA"/>
              </a:solidFill>
            </a:endParaRPr>
          </a:p>
          <a:p>
            <a:pPr indent="-491054">
              <a:lnSpc>
                <a:spcPct val="150000"/>
              </a:lnSpc>
              <a:buSzPts val="2200"/>
              <a:buChar char="•"/>
            </a:pPr>
            <a:r>
              <a:rPr lang="en-US" sz="2267"/>
              <a:t>Reviews by organizations (e.g. </a:t>
            </a:r>
            <a:r>
              <a:rPr lang="en-US" sz="2267" u="sng">
                <a:solidFill>
                  <a:srgbClr val="005DBA"/>
                </a:solidFill>
                <a:hlinkClick r:id="rId4">
                  <a:extLst>
                    <a:ext uri="{A12FA001-AC4F-418D-AE19-62706E023703}">
                      <ahyp:hlinkClr xmlns:ahyp="http://schemas.microsoft.com/office/drawing/2018/hyperlinkcolor" val="tx"/>
                    </a:ext>
                  </a:extLst>
                </a:hlinkClick>
              </a:rPr>
              <a:t>American Institute of Mathematics</a:t>
            </a:r>
            <a:r>
              <a:rPr lang="en-US" sz="2267">
                <a:solidFill>
                  <a:srgbClr val="333333"/>
                </a:solidFill>
              </a:rPr>
              <a:t>)</a:t>
            </a:r>
            <a:endParaRPr sz="2267">
              <a:solidFill>
                <a:srgbClr val="333333"/>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16"/>
        <p:cNvGrpSpPr/>
        <p:nvPr/>
      </p:nvGrpSpPr>
      <p:grpSpPr>
        <a:xfrm>
          <a:off x="0" y="0"/>
          <a:ext cx="0" cy="0"/>
          <a:chOff x="0" y="0"/>
          <a:chExt cx="0" cy="0"/>
        </a:xfrm>
      </p:grpSpPr>
      <p:sp>
        <p:nvSpPr>
          <p:cNvPr id="517" name="Google Shape;517;gafdd9252e0_0_10"/>
          <p:cNvSpPr txBox="1">
            <a:spLocks noGrp="1"/>
          </p:cNvSpPr>
          <p:nvPr>
            <p:ph type="title"/>
          </p:nvPr>
        </p:nvSpPr>
        <p:spPr>
          <a:xfrm>
            <a:off x="1738400" y="798100"/>
            <a:ext cx="9374000" cy="1332400"/>
          </a:xfrm>
          <a:prstGeom prst="rect">
            <a:avLst/>
          </a:prstGeom>
          <a:noFill/>
          <a:ln>
            <a:noFill/>
          </a:ln>
        </p:spPr>
        <p:txBody>
          <a:bodyPr spcFirstLastPara="1" vert="horz" wrap="square" lIns="121900" tIns="121900" rIns="121900" bIns="121900" rtlCol="0" anchor="t" anchorCtr="0">
            <a:noAutofit/>
          </a:bodyPr>
          <a:lstStyle/>
          <a:p>
            <a:pPr>
              <a:lnSpc>
                <a:spcPct val="100000"/>
              </a:lnSpc>
              <a:buSzPts val="990"/>
            </a:pPr>
            <a:r>
              <a:rPr lang="en-US" sz="4267"/>
              <a:t>Tips for sharing OER with students</a:t>
            </a:r>
            <a:endParaRPr sz="4267"/>
          </a:p>
        </p:txBody>
      </p:sp>
      <p:sp>
        <p:nvSpPr>
          <p:cNvPr id="518" name="Google Shape;518;gafdd9252e0_0_10"/>
          <p:cNvSpPr txBox="1">
            <a:spLocks noGrp="1"/>
          </p:cNvSpPr>
          <p:nvPr>
            <p:ph type="body" idx="1"/>
          </p:nvPr>
        </p:nvSpPr>
        <p:spPr>
          <a:xfrm>
            <a:off x="1191600" y="2485747"/>
            <a:ext cx="10638000" cy="3681785"/>
          </a:xfrm>
          <a:prstGeom prst="rect">
            <a:avLst/>
          </a:prstGeom>
          <a:noFill/>
          <a:ln>
            <a:noFill/>
          </a:ln>
        </p:spPr>
        <p:txBody>
          <a:bodyPr spcFirstLastPara="1" vert="horz" wrap="square" lIns="121900" tIns="121900" rIns="121900" bIns="121900" rtlCol="0" anchor="t" anchorCtr="0">
            <a:normAutofit/>
          </a:bodyPr>
          <a:lstStyle/>
          <a:p>
            <a:pPr indent="-491054">
              <a:lnSpc>
                <a:spcPct val="150000"/>
              </a:lnSpc>
              <a:buSzPts val="2200"/>
              <a:buAutoNum type="arabicPeriod"/>
            </a:pPr>
            <a:r>
              <a:rPr lang="en-US" sz="2933" i="1" dirty="0"/>
              <a:t>Explain</a:t>
            </a:r>
            <a:r>
              <a:rPr lang="en-US" sz="2933" dirty="0"/>
              <a:t> the OER to your students</a:t>
            </a:r>
            <a:endParaRPr sz="2933" dirty="0"/>
          </a:p>
          <a:p>
            <a:pPr indent="-491054">
              <a:lnSpc>
                <a:spcPct val="150000"/>
              </a:lnSpc>
              <a:buSzPts val="2200"/>
              <a:buAutoNum type="arabicPeriod"/>
            </a:pPr>
            <a:r>
              <a:rPr lang="en-US" sz="2933" dirty="0"/>
              <a:t>Present links in an organized fashion</a:t>
            </a:r>
            <a:endParaRPr sz="2933" dirty="0"/>
          </a:p>
          <a:p>
            <a:pPr indent="-491054">
              <a:lnSpc>
                <a:spcPct val="150000"/>
              </a:lnSpc>
              <a:buSzPts val="2200"/>
              <a:buAutoNum type="arabicPeriod"/>
            </a:pPr>
            <a:r>
              <a:rPr lang="en-US" sz="2933" dirty="0"/>
              <a:t>Be </a:t>
            </a:r>
            <a:r>
              <a:rPr lang="en-US" sz="2933" i="1" dirty="0"/>
              <a:t>accessible</a:t>
            </a:r>
            <a:endParaRPr sz="2933" i="1" dirty="0"/>
          </a:p>
          <a:p>
            <a:pPr indent="-491054">
              <a:lnSpc>
                <a:spcPct val="150000"/>
              </a:lnSpc>
              <a:buSzPts val="2200"/>
              <a:buAutoNum type="arabicPeriod"/>
            </a:pPr>
            <a:r>
              <a:rPr lang="en-US" sz="2933" i="1" dirty="0"/>
              <a:t>Listen to your students</a:t>
            </a:r>
            <a:r>
              <a:rPr lang="en-US" sz="2933" dirty="0"/>
              <a:t> &amp; be willing to change</a:t>
            </a:r>
            <a:endParaRPr sz="2933"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4114800" cy="1325563"/>
          </a:xfrm>
        </p:spPr>
        <p:txBody>
          <a:bodyPr>
            <a:normAutofit/>
          </a:bodyPr>
          <a:lstStyle/>
          <a:p>
            <a:r>
              <a:rPr lang="en-ZA" dirty="0"/>
              <a:t>Agenda </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114800" cy="2779776"/>
          </a:xfrm>
        </p:spPr>
        <p:txBody>
          <a:bodyPr vert="horz" lIns="91440" tIns="45720" rIns="91440" bIns="45720" rtlCol="0" anchor="t">
            <a:normAutofit/>
          </a:bodyPr>
          <a:lstStyle/>
          <a:p>
            <a:r>
              <a:rPr lang="en-US" sz="1800" b="1" dirty="0"/>
              <a:t>What are OERs? </a:t>
            </a:r>
          </a:p>
          <a:p>
            <a:r>
              <a:rPr lang="en-US" sz="1800" b="1" dirty="0"/>
              <a:t>Benefits to Using OERs</a:t>
            </a:r>
          </a:p>
          <a:p>
            <a:r>
              <a:rPr lang="en-US" sz="1800" b="1" dirty="0"/>
              <a:t>OERs and Resources Available Through Simpson </a:t>
            </a:r>
          </a:p>
          <a:p>
            <a:r>
              <a:rPr lang="en-US" sz="1800" b="1" dirty="0"/>
              <a:t>Ways to incorporate OERs into your course</a:t>
            </a:r>
          </a:p>
        </p:txBody>
      </p:sp>
    </p:spTree>
    <p:extLst>
      <p:ext uri="{BB962C8B-B14F-4D97-AF65-F5344CB8AC3E}">
        <p14:creationId xmlns:p14="http://schemas.microsoft.com/office/powerpoint/2010/main" val="6209913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22"/>
        <p:cNvGrpSpPr/>
        <p:nvPr/>
      </p:nvGrpSpPr>
      <p:grpSpPr>
        <a:xfrm>
          <a:off x="0" y="0"/>
          <a:ext cx="0" cy="0"/>
          <a:chOff x="0" y="0"/>
          <a:chExt cx="0" cy="0"/>
        </a:xfrm>
      </p:grpSpPr>
      <p:sp>
        <p:nvSpPr>
          <p:cNvPr id="523" name="Google Shape;523;gafdd9252e0_0_25"/>
          <p:cNvSpPr txBox="1"/>
          <p:nvPr/>
        </p:nvSpPr>
        <p:spPr>
          <a:xfrm>
            <a:off x="1482571" y="585926"/>
            <a:ext cx="10236129" cy="5442475"/>
          </a:xfrm>
          <a:prstGeom prst="rect">
            <a:avLst/>
          </a:prstGeom>
          <a:noFill/>
          <a:ln>
            <a:noFill/>
          </a:ln>
        </p:spPr>
        <p:txBody>
          <a:bodyPr spcFirstLastPara="1" wrap="square" lIns="121900" tIns="121900" rIns="121900" bIns="121900" anchor="t" anchorCtr="0">
            <a:spAutoFit/>
          </a:bodyPr>
          <a:lstStyle/>
          <a:p>
            <a:pPr>
              <a:lnSpc>
                <a:spcPct val="115000"/>
              </a:lnSpc>
              <a:spcBef>
                <a:spcPts val="1600"/>
              </a:spcBef>
              <a:buClr>
                <a:srgbClr val="000000"/>
              </a:buClr>
              <a:buSzPts val="2300"/>
            </a:pPr>
            <a:r>
              <a:rPr lang="en-US" sz="3200" b="1" dirty="0">
                <a:solidFill>
                  <a:srgbClr val="333333"/>
                </a:solidFill>
                <a:latin typeface="Maven Pro"/>
                <a:ea typeface="Maven Pro"/>
                <a:cs typeface="Maven Pro"/>
                <a:sym typeface="Maven Pro"/>
              </a:rPr>
              <a:t>Provide a syllabus statement or course tour to showcase online materials used in your class: </a:t>
            </a:r>
            <a:endParaRPr sz="2400" dirty="0">
              <a:solidFill>
                <a:srgbClr val="212529"/>
              </a:solidFill>
              <a:highlight>
                <a:srgbClr val="FFFFFF"/>
              </a:highlight>
            </a:endParaRPr>
          </a:p>
          <a:p>
            <a:pPr>
              <a:lnSpc>
                <a:spcPct val="150000"/>
              </a:lnSpc>
              <a:spcBef>
                <a:spcPts val="1600"/>
              </a:spcBef>
              <a:buClr>
                <a:srgbClr val="000000"/>
              </a:buClr>
              <a:buSzPts val="1400"/>
            </a:pPr>
            <a:r>
              <a:rPr lang="en-US" sz="1867" dirty="0">
                <a:solidFill>
                  <a:srgbClr val="212529"/>
                </a:solidFill>
                <a:highlight>
                  <a:srgbClr val="FFFFFF"/>
                </a:highlight>
                <a:latin typeface="Nunito"/>
                <a:ea typeface="Nunito"/>
                <a:cs typeface="Nunito"/>
                <a:sym typeface="Nunito"/>
              </a:rPr>
              <a:t>"The textbook for this class is an open educational resource (OER), meaning it is available for FREE online. You can access the online version of the text from the book’s landing page [</a:t>
            </a:r>
            <a:r>
              <a:rPr lang="en-US" sz="1867" dirty="0">
                <a:solidFill>
                  <a:srgbClr val="212529"/>
                </a:solidFill>
                <a:highlight>
                  <a:srgbClr val="FFE599"/>
                </a:highlight>
                <a:latin typeface="Nunito"/>
                <a:ea typeface="Nunito"/>
                <a:cs typeface="Nunito"/>
                <a:sym typeface="Nunito"/>
              </a:rPr>
              <a:t>link text</a:t>
            </a:r>
            <a:r>
              <a:rPr lang="en-US" sz="1867" dirty="0">
                <a:solidFill>
                  <a:srgbClr val="212529"/>
                </a:solidFill>
                <a:highlight>
                  <a:srgbClr val="FFFFFF"/>
                </a:highlight>
                <a:latin typeface="Nunito"/>
                <a:ea typeface="Nunito"/>
                <a:cs typeface="Nunito"/>
                <a:sym typeface="Nunito"/>
              </a:rPr>
              <a:t>] or from within our LMS. You can visit the book’s landing page to download the text for free in the format that works best for you (including PDF and EPUB). The OER is openly licensed and DRM-free, so you can also print individual chapters or the entire text without restrictions. </a:t>
            </a:r>
            <a:endParaRPr sz="1867" dirty="0">
              <a:solidFill>
                <a:srgbClr val="212529"/>
              </a:solidFill>
              <a:highlight>
                <a:srgbClr val="FFFFFF"/>
              </a:highlight>
              <a:latin typeface="Nunito"/>
              <a:ea typeface="Nunito"/>
              <a:cs typeface="Nunito"/>
              <a:sym typeface="Nunito"/>
            </a:endParaRPr>
          </a:p>
          <a:p>
            <a:pPr>
              <a:lnSpc>
                <a:spcPct val="150000"/>
              </a:lnSpc>
              <a:spcBef>
                <a:spcPts val="1600"/>
              </a:spcBef>
              <a:buClr>
                <a:srgbClr val="000000"/>
              </a:buClr>
              <a:buSzPts val="1400"/>
            </a:pPr>
            <a:r>
              <a:rPr lang="en-US" sz="1867" dirty="0">
                <a:solidFill>
                  <a:srgbClr val="212529"/>
                </a:solidFill>
                <a:highlight>
                  <a:srgbClr val="FFFFFF"/>
                </a:highlight>
                <a:latin typeface="Nunito"/>
                <a:ea typeface="Nunito"/>
                <a:cs typeface="Nunito"/>
                <a:sym typeface="Nunito"/>
              </a:rPr>
              <a:t>If you prefer, you may opt to purchase a print copy for [</a:t>
            </a:r>
            <a:r>
              <a:rPr lang="en-US" sz="1867" dirty="0">
                <a:solidFill>
                  <a:srgbClr val="212529"/>
                </a:solidFill>
                <a:highlight>
                  <a:srgbClr val="FFE599"/>
                </a:highlight>
                <a:latin typeface="Nunito"/>
                <a:ea typeface="Nunito"/>
                <a:cs typeface="Nunito"/>
                <a:sym typeface="Nunito"/>
              </a:rPr>
              <a:t>quoted price</a:t>
            </a:r>
            <a:r>
              <a:rPr lang="en-US" sz="1867" dirty="0">
                <a:solidFill>
                  <a:srgbClr val="212529"/>
                </a:solidFill>
                <a:highlight>
                  <a:srgbClr val="FFFFFF"/>
                </a:highlight>
                <a:latin typeface="Nunito"/>
                <a:ea typeface="Nunito"/>
                <a:cs typeface="Nunito"/>
                <a:sym typeface="Nunito"/>
              </a:rPr>
              <a:t>] from University Printing Services."</a:t>
            </a:r>
            <a:endParaRPr sz="3067" dirty="0">
              <a:solidFill>
                <a:schemeClr val="dk1"/>
              </a:solidFill>
              <a:latin typeface="Nunito"/>
              <a:ea typeface="Nunito"/>
              <a:cs typeface="Nunito"/>
              <a:sym typeface="Nunito"/>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53E9C0-59B4-CC98-5312-01A6D8133E1C}"/>
              </a:ext>
            </a:extLst>
          </p:cNvPr>
          <p:cNvSpPr>
            <a:spLocks noGrp="1"/>
          </p:cNvSpPr>
          <p:nvPr>
            <p:ph type="ctrTitle"/>
          </p:nvPr>
        </p:nvSpPr>
        <p:spPr>
          <a:xfrm>
            <a:off x="6437376" y="1874521"/>
            <a:ext cx="4379976" cy="762148"/>
          </a:xfrm>
        </p:spPr>
        <p:txBody>
          <a:bodyPr/>
          <a:lstStyle/>
          <a:p>
            <a:r>
              <a:rPr lang="en-US" dirty="0"/>
              <a:t>Questions? </a:t>
            </a:r>
          </a:p>
        </p:txBody>
      </p:sp>
      <p:sp>
        <p:nvSpPr>
          <p:cNvPr id="3" name="Subtitle 2">
            <a:extLst>
              <a:ext uri="{FF2B5EF4-FFF2-40B4-BE49-F238E27FC236}">
                <a16:creationId xmlns:a16="http://schemas.microsoft.com/office/drawing/2014/main" id="{4E4548FC-85F8-A387-5AAB-B307433A999F}"/>
              </a:ext>
            </a:extLst>
          </p:cNvPr>
          <p:cNvSpPr>
            <a:spLocks noGrp="1"/>
          </p:cNvSpPr>
          <p:nvPr>
            <p:ph type="subTitle" idx="1"/>
          </p:nvPr>
        </p:nvSpPr>
        <p:spPr>
          <a:xfrm>
            <a:off x="6320901" y="2796465"/>
            <a:ext cx="4820575" cy="1961965"/>
          </a:xfrm>
        </p:spPr>
        <p:txBody>
          <a:bodyPr>
            <a:normAutofit lnSpcReduction="10000"/>
          </a:bodyPr>
          <a:lstStyle/>
          <a:p>
            <a:r>
              <a:rPr lang="en-US" sz="2400" dirty="0"/>
              <a:t>If you’d like additional information about OERs as well as ways to make them work for you, contact the library staff, who can help point you in the right direction! </a:t>
            </a:r>
          </a:p>
        </p:txBody>
      </p:sp>
    </p:spTree>
    <p:extLst>
      <p:ext uri="{BB962C8B-B14F-4D97-AF65-F5344CB8AC3E}">
        <p14:creationId xmlns:p14="http://schemas.microsoft.com/office/powerpoint/2010/main" val="11708265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a:lstStyle/>
          <a:p>
            <a:r>
              <a:rPr lang="en-US" dirty="0"/>
              <a:t>THANK YOU</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3191256"/>
            <a:ext cx="3505201" cy="1798639"/>
          </a:xfrm>
        </p:spPr>
        <p:txBody>
          <a:bodyPr/>
          <a:lstStyle/>
          <a:p>
            <a:r>
              <a:rPr lang="en-US" dirty="0"/>
              <a:t>Melissa Daniels </a:t>
            </a:r>
          </a:p>
          <a:p>
            <a:r>
              <a:rPr lang="en-US" dirty="0"/>
              <a:t>melissa.daniels@simpson.edu</a:t>
            </a:r>
          </a:p>
        </p:txBody>
      </p:sp>
    </p:spTree>
    <p:extLst>
      <p:ext uri="{BB962C8B-B14F-4D97-AF65-F5344CB8AC3E}">
        <p14:creationId xmlns:p14="http://schemas.microsoft.com/office/powerpoint/2010/main" val="21356736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2183907" y="365125"/>
            <a:ext cx="9809825" cy="640081"/>
          </a:xfrm>
        </p:spPr>
        <p:txBody>
          <a:bodyPr>
            <a:normAutofit fontScale="90000"/>
          </a:bodyPr>
          <a:lstStyle/>
          <a:p>
            <a:r>
              <a:rPr lang="en-US" dirty="0" err="1"/>
              <a:t>Oers</a:t>
            </a:r>
            <a:r>
              <a:rPr lang="en-US" dirty="0"/>
              <a:t> – open educational resources </a:t>
            </a:r>
          </a:p>
        </p:txBody>
      </p:sp>
      <p:sp>
        <p:nvSpPr>
          <p:cNvPr id="28" name="TextBox 27">
            <a:extLst>
              <a:ext uri="{FF2B5EF4-FFF2-40B4-BE49-F238E27FC236}">
                <a16:creationId xmlns:a16="http://schemas.microsoft.com/office/drawing/2014/main" id="{A4E9F49F-81F8-DAD0-1C8D-6D202F89486B}"/>
              </a:ext>
            </a:extLst>
          </p:cNvPr>
          <p:cNvSpPr txBox="1"/>
          <p:nvPr/>
        </p:nvSpPr>
        <p:spPr>
          <a:xfrm>
            <a:off x="5317724" y="1624614"/>
            <a:ext cx="6516210" cy="4014369"/>
          </a:xfrm>
          <a:prstGeom prst="rect">
            <a:avLst/>
          </a:prstGeom>
          <a:noFill/>
        </p:spPr>
        <p:txBody>
          <a:bodyPr wrap="square" rtlCol="0">
            <a:spAutoFit/>
          </a:bodyPr>
          <a:lstStyle/>
          <a:p>
            <a:pPr marL="0" marR="0" lvl="0" indent="0" algn="l" rtl="0">
              <a:lnSpc>
                <a:spcPct val="115000"/>
              </a:lnSpc>
              <a:spcBef>
                <a:spcPts val="0"/>
              </a:spcBef>
              <a:spcAft>
                <a:spcPts val="0"/>
              </a:spcAft>
              <a:buClr>
                <a:srgbClr val="000000"/>
              </a:buClr>
              <a:buSzPts val="3000"/>
              <a:buFont typeface="Arial"/>
              <a:buNone/>
            </a:pPr>
            <a:r>
              <a:rPr lang="en-US" sz="2800" dirty="0">
                <a:latin typeface="Maven Pro"/>
                <a:ea typeface="Maven Pro"/>
                <a:cs typeface="Maven Pro"/>
                <a:sym typeface="Maven Pro"/>
              </a:rPr>
              <a:t>Open Educational Resources (OER) are learning, teaching and research materials in any format and medium that reside in the public domain or have been released under an open license, that permit </a:t>
            </a:r>
            <a:r>
              <a:rPr lang="en-US" sz="2800" b="1" dirty="0">
                <a:latin typeface="Maven Pro"/>
                <a:ea typeface="Maven Pro"/>
                <a:cs typeface="Maven Pro"/>
                <a:sym typeface="Maven Pro"/>
              </a:rPr>
              <a:t>no-cost access, re-use, re-purpose, adaptation and redistribution by others</a:t>
            </a:r>
            <a:r>
              <a:rPr lang="en-US" sz="2800" dirty="0">
                <a:latin typeface="Maven Pro"/>
                <a:ea typeface="Maven Pro"/>
                <a:cs typeface="Maven Pro"/>
                <a:sym typeface="Maven Pro"/>
              </a:rPr>
              <a:t>.</a:t>
            </a:r>
            <a:endParaRPr lang="en-US" sz="2400" i="0" u="none" strike="noStrike" cap="none" dirty="0">
              <a:solidFill>
                <a:srgbClr val="000000"/>
              </a:solidFill>
              <a:latin typeface="Maven Pro"/>
              <a:ea typeface="Maven Pro"/>
              <a:cs typeface="Maven Pro"/>
              <a:sym typeface="Maven Pro"/>
            </a:endParaRPr>
          </a:p>
        </p:txBody>
      </p:sp>
    </p:spTree>
    <p:extLst>
      <p:ext uri="{BB962C8B-B14F-4D97-AF65-F5344CB8AC3E}">
        <p14:creationId xmlns:p14="http://schemas.microsoft.com/office/powerpoint/2010/main" val="177512490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07"/>
        <p:cNvGrpSpPr/>
        <p:nvPr/>
      </p:nvGrpSpPr>
      <p:grpSpPr>
        <a:xfrm>
          <a:off x="0" y="0"/>
          <a:ext cx="0" cy="0"/>
          <a:chOff x="0" y="0"/>
          <a:chExt cx="0" cy="0"/>
        </a:xfrm>
      </p:grpSpPr>
      <p:sp>
        <p:nvSpPr>
          <p:cNvPr id="308" name="Google Shape;308;p11"/>
          <p:cNvSpPr txBox="1">
            <a:spLocks noGrp="1"/>
          </p:cNvSpPr>
          <p:nvPr>
            <p:ph type="title"/>
          </p:nvPr>
        </p:nvSpPr>
        <p:spPr>
          <a:xfrm>
            <a:off x="683600" y="578000"/>
            <a:ext cx="10824800" cy="1143200"/>
          </a:xfrm>
          <a:prstGeom prst="rect">
            <a:avLst/>
          </a:prstGeom>
          <a:noFill/>
          <a:ln>
            <a:noFill/>
          </a:ln>
        </p:spPr>
        <p:txBody>
          <a:bodyPr spcFirstLastPara="1" vert="horz" wrap="square" lIns="121900" tIns="121900" rIns="121900" bIns="121900" rtlCol="0" anchor="ctr" anchorCtr="0">
            <a:normAutofit fontScale="90000"/>
          </a:bodyPr>
          <a:lstStyle/>
          <a:p>
            <a:pPr algn="ctr">
              <a:lnSpc>
                <a:spcPct val="100000"/>
              </a:lnSpc>
              <a:buSzPct val="108108"/>
            </a:pPr>
            <a:r>
              <a:rPr lang="en-US" sz="4933"/>
              <a:t>“OER” can be a lot of things</a:t>
            </a:r>
            <a:r>
              <a:rPr lang="en-US" sz="4933">
                <a:solidFill>
                  <a:srgbClr val="0033A0"/>
                </a:solidFill>
              </a:rPr>
              <a:t>, </a:t>
            </a:r>
            <a:br>
              <a:rPr lang="en-US" sz="4933">
                <a:solidFill>
                  <a:srgbClr val="0033A0"/>
                </a:solidFill>
              </a:rPr>
            </a:br>
            <a:r>
              <a:rPr lang="en-US" sz="4933">
                <a:solidFill>
                  <a:srgbClr val="0A747F"/>
                </a:solidFill>
              </a:rPr>
              <a:t>and that’s good</a:t>
            </a:r>
            <a:r>
              <a:rPr lang="en-US" sz="4933">
                <a:solidFill>
                  <a:srgbClr val="333333"/>
                </a:solidFill>
              </a:rPr>
              <a:t>!</a:t>
            </a:r>
            <a:endParaRPr sz="4933">
              <a:solidFill>
                <a:srgbClr val="333333"/>
              </a:solidFill>
            </a:endParaRPr>
          </a:p>
        </p:txBody>
      </p:sp>
      <p:pic>
        <p:nvPicPr>
          <p:cNvPr id="309" name="Google Shape;309;p11"/>
          <p:cNvPicPr preferRelativeResize="0"/>
          <p:nvPr/>
        </p:nvPicPr>
        <p:blipFill rotWithShape="1">
          <a:blip r:embed="rId3">
            <a:alphaModFix/>
          </a:blip>
          <a:srcRect/>
          <a:stretch/>
        </p:blipFill>
        <p:spPr>
          <a:xfrm>
            <a:off x="356751" y="3193600"/>
            <a:ext cx="3770723" cy="2315568"/>
          </a:xfrm>
          <a:prstGeom prst="rect">
            <a:avLst/>
          </a:prstGeom>
          <a:noFill/>
          <a:ln>
            <a:noFill/>
          </a:ln>
        </p:spPr>
      </p:pic>
      <p:pic>
        <p:nvPicPr>
          <p:cNvPr id="310" name="Google Shape;310;p11"/>
          <p:cNvPicPr preferRelativeResize="0"/>
          <p:nvPr/>
        </p:nvPicPr>
        <p:blipFill rotWithShape="1">
          <a:blip r:embed="rId4">
            <a:alphaModFix/>
          </a:blip>
          <a:srcRect/>
          <a:stretch/>
        </p:blipFill>
        <p:spPr>
          <a:xfrm>
            <a:off x="4127469" y="2172868"/>
            <a:ext cx="4047480" cy="2315565"/>
          </a:xfrm>
          <a:prstGeom prst="rect">
            <a:avLst/>
          </a:prstGeom>
          <a:noFill/>
          <a:ln>
            <a:noFill/>
          </a:ln>
        </p:spPr>
      </p:pic>
      <p:pic>
        <p:nvPicPr>
          <p:cNvPr id="311" name="Google Shape;311;p11"/>
          <p:cNvPicPr preferRelativeResize="0"/>
          <p:nvPr/>
        </p:nvPicPr>
        <p:blipFill rotWithShape="1">
          <a:blip r:embed="rId5">
            <a:alphaModFix/>
          </a:blip>
          <a:srcRect/>
          <a:stretch/>
        </p:blipFill>
        <p:spPr>
          <a:xfrm>
            <a:off x="8402318" y="3694568"/>
            <a:ext cx="3432933" cy="2028899"/>
          </a:xfrm>
          <a:prstGeom prst="rect">
            <a:avLst/>
          </a:prstGeom>
          <a:noFill/>
          <a:ln w="9525" cap="flat" cmpd="sng">
            <a:solidFill>
              <a:schemeClr val="dk2"/>
            </a:solidFill>
            <a:prstDash val="solid"/>
            <a:round/>
            <a:headEnd type="none" w="sm" len="sm"/>
            <a:tailEnd type="none" w="sm" len="sm"/>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355107" y="365125"/>
            <a:ext cx="9827579" cy="1325563"/>
          </a:xfrm>
        </p:spPr>
        <p:txBody>
          <a:bodyPr>
            <a:normAutofit/>
          </a:bodyPr>
          <a:lstStyle/>
          <a:p>
            <a:r>
              <a:rPr lang="en-US" dirty="0"/>
              <a:t>OERs are not the same as open access materials. </a:t>
            </a:r>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849264" y="2925641"/>
            <a:ext cx="3456406" cy="1188720"/>
          </a:xfrm>
        </p:spPr>
        <p:txBody>
          <a:bodyPr>
            <a:normAutofit/>
          </a:bodyPr>
          <a:lstStyle/>
          <a:p>
            <a:pPr marL="285750" indent="-285750">
              <a:buFont typeface="Arial" panose="020B0604020202020204" pitchFamily="34" charset="0"/>
              <a:buChar char="•"/>
            </a:pPr>
            <a:r>
              <a:rPr lang="en-US" sz="1800" dirty="0"/>
              <a:t>OERs can be full textbooks and full courses/modules that exist in the public domain </a:t>
            </a:r>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21"/>
          </p:nvPr>
        </p:nvSpPr>
        <p:spPr>
          <a:xfrm>
            <a:off x="869312" y="4114361"/>
            <a:ext cx="3657600" cy="2240809"/>
          </a:xfrm>
        </p:spPr>
        <p:txBody>
          <a:bodyPr>
            <a:normAutofit/>
          </a:bodyPr>
          <a:lstStyle/>
          <a:p>
            <a:pPr marL="285750" indent="-285750">
              <a:buFont typeface="Arial" panose="020B0604020202020204" pitchFamily="34" charset="0"/>
              <a:buChar char="•"/>
            </a:pPr>
            <a:r>
              <a:rPr lang="en-US" sz="1800" dirty="0"/>
              <a:t>Materials can be shared with students and also shared back out with attribution</a:t>
            </a:r>
          </a:p>
          <a:p>
            <a:r>
              <a:rPr lang="en-US" sz="1800" dirty="0"/>
              <a:t> </a:t>
            </a:r>
          </a:p>
          <a:p>
            <a:pPr marL="285750" indent="-285750">
              <a:buFont typeface="Arial" panose="020B0604020202020204" pitchFamily="34" charset="0"/>
              <a:buChar char="•"/>
            </a:pPr>
            <a:r>
              <a:rPr lang="en-US" sz="1800" dirty="0"/>
              <a:t>Copyright owners have opened these materials for free use, in order to remove some copyright restrictions.</a:t>
            </a:r>
          </a:p>
        </p:txBody>
      </p:sp>
      <p:sp>
        <p:nvSpPr>
          <p:cNvPr id="19" name="Text Placeholder 18">
            <a:extLst>
              <a:ext uri="{FF2B5EF4-FFF2-40B4-BE49-F238E27FC236}">
                <a16:creationId xmlns:a16="http://schemas.microsoft.com/office/drawing/2014/main" id="{4B8BE8D6-18EB-4262-B841-22EEAC0B54F3}"/>
              </a:ext>
            </a:extLst>
          </p:cNvPr>
          <p:cNvSpPr>
            <a:spLocks noGrp="1"/>
          </p:cNvSpPr>
          <p:nvPr>
            <p:ph type="body" sz="quarter" idx="18"/>
          </p:nvPr>
        </p:nvSpPr>
        <p:spPr>
          <a:xfrm>
            <a:off x="4940020" y="1688419"/>
            <a:ext cx="3657600" cy="365760"/>
          </a:xfrm>
        </p:spPr>
        <p:txBody>
          <a:bodyPr>
            <a:noAutofit/>
          </a:bodyPr>
          <a:lstStyle/>
          <a:p>
            <a:r>
              <a:rPr lang="en-US" b="1" dirty="0">
                <a:solidFill>
                  <a:srgbClr val="0A4054"/>
                </a:solidFill>
              </a:rPr>
              <a:t>Open Access Materials: </a:t>
            </a:r>
          </a:p>
        </p:txBody>
      </p:sp>
      <p:sp>
        <p:nvSpPr>
          <p:cNvPr id="18" name="Text Placeholder 17">
            <a:extLst>
              <a:ext uri="{FF2B5EF4-FFF2-40B4-BE49-F238E27FC236}">
                <a16:creationId xmlns:a16="http://schemas.microsoft.com/office/drawing/2014/main" id="{C9A7EEBF-BEE2-4555-B5EC-E6F42DCABC49}"/>
              </a:ext>
            </a:extLst>
          </p:cNvPr>
          <p:cNvSpPr>
            <a:spLocks noGrp="1"/>
          </p:cNvSpPr>
          <p:nvPr>
            <p:ph type="body" sz="quarter" idx="17"/>
          </p:nvPr>
        </p:nvSpPr>
        <p:spPr>
          <a:xfrm>
            <a:off x="4940020" y="2097489"/>
            <a:ext cx="3657600" cy="1188720"/>
          </a:xfrm>
        </p:spPr>
        <p:txBody>
          <a:bodyPr>
            <a:normAutofit/>
          </a:bodyPr>
          <a:lstStyle/>
          <a:p>
            <a:pPr marL="285750" indent="-285750">
              <a:buFont typeface="Arial" panose="020B0604020202020204" pitchFamily="34" charset="0"/>
              <a:buChar char="•"/>
            </a:pPr>
            <a:r>
              <a:rPr lang="en-US" sz="1800" dirty="0"/>
              <a:t>Mainly scholarly works such as journals, articles, and government documents, although it can also be books </a:t>
            </a:r>
          </a:p>
        </p:txBody>
      </p:sp>
      <p:sp>
        <p:nvSpPr>
          <p:cNvPr id="82" name="Text Placeholder 81">
            <a:extLst>
              <a:ext uri="{FF2B5EF4-FFF2-40B4-BE49-F238E27FC236}">
                <a16:creationId xmlns:a16="http://schemas.microsoft.com/office/drawing/2014/main" id="{D9EC4812-61EE-48AF-8719-45C60242611A}"/>
              </a:ext>
            </a:extLst>
          </p:cNvPr>
          <p:cNvSpPr>
            <a:spLocks noGrp="1"/>
          </p:cNvSpPr>
          <p:nvPr>
            <p:ph type="body" sz="quarter" idx="19"/>
          </p:nvPr>
        </p:nvSpPr>
        <p:spPr>
          <a:xfrm>
            <a:off x="4948035" y="3222594"/>
            <a:ext cx="3530139" cy="1544715"/>
          </a:xfrm>
        </p:spPr>
        <p:txBody>
          <a:bodyPr>
            <a:normAutofit/>
          </a:bodyPr>
          <a:lstStyle/>
          <a:p>
            <a:pPr marL="285750" indent="-285750">
              <a:buFont typeface="Arial" panose="020B0604020202020204" pitchFamily="34" charset="0"/>
              <a:buChar char="•"/>
            </a:pPr>
            <a:r>
              <a:rPr lang="en-US" sz="1800" dirty="0"/>
              <a:t>These materials are free online for anyone to use, but unlike OERs, they may not be revised, remixed, or redistributed in any way </a:t>
            </a:r>
          </a:p>
        </p:txBody>
      </p:sp>
      <p:sp>
        <p:nvSpPr>
          <p:cNvPr id="6" name="Text Placeholder 5">
            <a:extLst>
              <a:ext uri="{FF2B5EF4-FFF2-40B4-BE49-F238E27FC236}">
                <a16:creationId xmlns:a16="http://schemas.microsoft.com/office/drawing/2014/main" id="{1D320FB8-EBC8-C51F-4C8D-F490775B429D}"/>
              </a:ext>
            </a:extLst>
          </p:cNvPr>
          <p:cNvSpPr>
            <a:spLocks noGrp="1"/>
          </p:cNvSpPr>
          <p:nvPr>
            <p:ph type="body" sz="quarter" idx="14"/>
          </p:nvPr>
        </p:nvSpPr>
        <p:spPr/>
        <p:txBody>
          <a:bodyPr/>
          <a:lstStyle/>
          <a:p>
            <a:r>
              <a:rPr lang="en-US" b="1" dirty="0">
                <a:solidFill>
                  <a:srgbClr val="0A4054"/>
                </a:solidFill>
              </a:rPr>
              <a:t>OERS: </a:t>
            </a:r>
          </a:p>
        </p:txBody>
      </p:sp>
      <p:sp>
        <p:nvSpPr>
          <p:cNvPr id="8" name="Text Placeholder 7">
            <a:extLst>
              <a:ext uri="{FF2B5EF4-FFF2-40B4-BE49-F238E27FC236}">
                <a16:creationId xmlns:a16="http://schemas.microsoft.com/office/drawing/2014/main" id="{AADC33EF-D952-96D4-E818-FAF3E89B3F10}"/>
              </a:ext>
            </a:extLst>
          </p:cNvPr>
          <p:cNvSpPr>
            <a:spLocks noGrp="1"/>
          </p:cNvSpPr>
          <p:nvPr>
            <p:ph type="body" sz="quarter" idx="13"/>
          </p:nvPr>
        </p:nvSpPr>
        <p:spPr/>
        <p:txBody>
          <a:bodyPr>
            <a:normAutofit/>
          </a:bodyPr>
          <a:lstStyle/>
          <a:p>
            <a:pPr marL="285750" indent="-285750">
              <a:buFont typeface="Arial" panose="020B0604020202020204" pitchFamily="34" charset="0"/>
              <a:buChar char="•"/>
            </a:pPr>
            <a:r>
              <a:rPr lang="en-US" sz="1800" dirty="0"/>
              <a:t>Can be used freely and re-purposed for the instructor’s needs  </a:t>
            </a:r>
          </a:p>
        </p:txBody>
      </p:sp>
      <p:sp>
        <p:nvSpPr>
          <p:cNvPr id="15" name="TextBox 14">
            <a:extLst>
              <a:ext uri="{FF2B5EF4-FFF2-40B4-BE49-F238E27FC236}">
                <a16:creationId xmlns:a16="http://schemas.microsoft.com/office/drawing/2014/main" id="{E48702CF-ABB3-ED70-90A6-148BA23D1A58}"/>
              </a:ext>
            </a:extLst>
          </p:cNvPr>
          <p:cNvSpPr txBox="1"/>
          <p:nvPr/>
        </p:nvSpPr>
        <p:spPr>
          <a:xfrm>
            <a:off x="4976099" y="4705165"/>
            <a:ext cx="3173602" cy="2031325"/>
          </a:xfrm>
          <a:prstGeom prst="rect">
            <a:avLst/>
          </a:prstGeom>
          <a:noFill/>
        </p:spPr>
        <p:txBody>
          <a:bodyPr wrap="square" rtlCol="0">
            <a:spAutoFit/>
          </a:bodyPr>
          <a:lstStyle/>
          <a:p>
            <a:pPr marL="285750" indent="-285750">
              <a:buFont typeface="Arial" panose="020B0604020202020204" pitchFamily="34" charset="0"/>
              <a:buChar char="•"/>
            </a:pPr>
            <a:r>
              <a:rPr lang="en-US" dirty="0"/>
              <a:t>Open access materials are used often for research, but this material cannot be “remixed and re-used” like OERs can, as copyright factors are still in play.</a:t>
            </a:r>
          </a:p>
        </p:txBody>
      </p:sp>
    </p:spTree>
    <p:extLst>
      <p:ext uri="{BB962C8B-B14F-4D97-AF65-F5344CB8AC3E}">
        <p14:creationId xmlns:p14="http://schemas.microsoft.com/office/powerpoint/2010/main" val="73164184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2183907" y="365125"/>
            <a:ext cx="9809825" cy="640081"/>
          </a:xfrm>
        </p:spPr>
        <p:txBody>
          <a:bodyPr>
            <a:normAutofit/>
          </a:bodyPr>
          <a:lstStyle/>
          <a:p>
            <a:r>
              <a:rPr lang="en-US" dirty="0"/>
              <a:t>Why consider using </a:t>
            </a:r>
            <a:r>
              <a:rPr lang="en-US" dirty="0" err="1"/>
              <a:t>oers</a:t>
            </a:r>
            <a:r>
              <a:rPr lang="en-US" dirty="0"/>
              <a:t>? </a:t>
            </a:r>
          </a:p>
        </p:txBody>
      </p:sp>
      <p:sp>
        <p:nvSpPr>
          <p:cNvPr id="3" name="TextBox 2">
            <a:extLst>
              <a:ext uri="{FF2B5EF4-FFF2-40B4-BE49-F238E27FC236}">
                <a16:creationId xmlns:a16="http://schemas.microsoft.com/office/drawing/2014/main" id="{8210FFCE-40C9-0082-E45B-19B3B3310269}"/>
              </a:ext>
            </a:extLst>
          </p:cNvPr>
          <p:cNvSpPr txBox="1"/>
          <p:nvPr/>
        </p:nvSpPr>
        <p:spPr>
          <a:xfrm>
            <a:off x="5504155" y="1837678"/>
            <a:ext cx="6072327" cy="4031873"/>
          </a:xfrm>
          <a:prstGeom prst="rect">
            <a:avLst/>
          </a:prstGeom>
          <a:noFill/>
        </p:spPr>
        <p:txBody>
          <a:bodyPr wrap="square" rtlCol="0">
            <a:spAutoFit/>
          </a:bodyPr>
          <a:lstStyle/>
          <a:p>
            <a:r>
              <a:rPr lang="en-US" sz="3200" dirty="0"/>
              <a:t>Some factors to consider: </a:t>
            </a:r>
          </a:p>
          <a:p>
            <a:endParaRPr lang="en-US" sz="3200" dirty="0"/>
          </a:p>
          <a:p>
            <a:pPr marL="457200" indent="-457200">
              <a:buFont typeface="Arial" panose="020B0604020202020204" pitchFamily="34" charset="0"/>
              <a:buChar char="•"/>
            </a:pPr>
            <a:r>
              <a:rPr lang="en-US" sz="3200" dirty="0"/>
              <a:t>Not all students can afford all the materials they’re asked to buy</a:t>
            </a:r>
          </a:p>
          <a:p>
            <a:pPr marL="457200" indent="-457200">
              <a:buFont typeface="Arial" panose="020B0604020202020204" pitchFamily="34" charset="0"/>
              <a:buChar char="•"/>
            </a:pPr>
            <a:endParaRPr lang="en-US" sz="3200" dirty="0"/>
          </a:p>
          <a:p>
            <a:pPr marL="457200" indent="-457200">
              <a:buFont typeface="Arial" panose="020B0604020202020204" pitchFamily="34" charset="0"/>
              <a:buChar char="•"/>
            </a:pPr>
            <a:r>
              <a:rPr lang="en-US" sz="3200" dirty="0"/>
              <a:t>Students can’t learn from materials they can’t afford  </a:t>
            </a:r>
          </a:p>
        </p:txBody>
      </p:sp>
    </p:spTree>
    <p:extLst>
      <p:ext uri="{BB962C8B-B14F-4D97-AF65-F5344CB8AC3E}">
        <p14:creationId xmlns:p14="http://schemas.microsoft.com/office/powerpoint/2010/main" val="12259614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36"/>
        <p:cNvGrpSpPr/>
        <p:nvPr/>
      </p:nvGrpSpPr>
      <p:grpSpPr>
        <a:xfrm>
          <a:off x="0" y="0"/>
          <a:ext cx="0" cy="0"/>
          <a:chOff x="0" y="0"/>
          <a:chExt cx="0" cy="0"/>
        </a:xfrm>
      </p:grpSpPr>
      <p:sp>
        <p:nvSpPr>
          <p:cNvPr id="337" name="Google Shape;337;gf896c412d0_0_29"/>
          <p:cNvSpPr txBox="1">
            <a:spLocks noGrp="1"/>
          </p:cNvSpPr>
          <p:nvPr>
            <p:ph type="title"/>
          </p:nvPr>
        </p:nvSpPr>
        <p:spPr>
          <a:xfrm>
            <a:off x="1630633" y="1008700"/>
            <a:ext cx="10745200" cy="817600"/>
          </a:xfrm>
          <a:prstGeom prst="rect">
            <a:avLst/>
          </a:prstGeom>
          <a:noFill/>
          <a:ln>
            <a:noFill/>
          </a:ln>
        </p:spPr>
        <p:txBody>
          <a:bodyPr spcFirstLastPara="1" vert="horz" wrap="square" lIns="121900" tIns="121900" rIns="121900" bIns="121900" rtlCol="0" anchor="ctr" anchorCtr="0">
            <a:noAutofit/>
          </a:bodyPr>
          <a:lstStyle/>
          <a:p>
            <a:pPr>
              <a:lnSpc>
                <a:spcPct val="100000"/>
              </a:lnSpc>
              <a:buSzPts val="3600"/>
            </a:pPr>
            <a:r>
              <a:rPr lang="en-US" sz="4444"/>
              <a:t>Due to high textbook costs:</a:t>
            </a:r>
            <a:endParaRPr sz="4444">
              <a:solidFill>
                <a:srgbClr val="000000"/>
              </a:solidFill>
            </a:endParaRPr>
          </a:p>
        </p:txBody>
      </p:sp>
      <p:sp>
        <p:nvSpPr>
          <p:cNvPr id="338" name="Google Shape;338;gf896c412d0_0_29"/>
          <p:cNvSpPr txBox="1">
            <a:spLocks noGrp="1"/>
          </p:cNvSpPr>
          <p:nvPr>
            <p:ph type="body" idx="1"/>
          </p:nvPr>
        </p:nvSpPr>
        <p:spPr>
          <a:xfrm>
            <a:off x="1031267" y="2155367"/>
            <a:ext cx="10745200" cy="4506800"/>
          </a:xfrm>
          <a:prstGeom prst="rect">
            <a:avLst/>
          </a:prstGeom>
          <a:noFill/>
          <a:ln>
            <a:noFill/>
          </a:ln>
        </p:spPr>
        <p:txBody>
          <a:bodyPr spcFirstLastPara="1" vert="horz" wrap="square" lIns="121900" tIns="121900" rIns="121900" bIns="121900" rtlCol="0" anchor="t" anchorCtr="0">
            <a:normAutofit fontScale="70000" lnSpcReduction="20000"/>
          </a:bodyPr>
          <a:lstStyle/>
          <a:p>
            <a:pPr indent="-458685">
              <a:lnSpc>
                <a:spcPct val="150000"/>
              </a:lnSpc>
              <a:spcBef>
                <a:spcPts val="1333"/>
              </a:spcBef>
              <a:buSzPct val="100000"/>
            </a:pPr>
            <a:r>
              <a:rPr lang="en-US" sz="3461"/>
              <a:t>91% of students </a:t>
            </a:r>
            <a:r>
              <a:rPr lang="en-US" sz="3461" b="1"/>
              <a:t>delayed purchasing</a:t>
            </a:r>
            <a:r>
              <a:rPr lang="en-US" sz="3461"/>
              <a:t> required course materials</a:t>
            </a:r>
            <a:endParaRPr sz="3461"/>
          </a:p>
          <a:p>
            <a:pPr indent="-458685">
              <a:lnSpc>
                <a:spcPct val="150000"/>
              </a:lnSpc>
              <a:buSzPct val="100000"/>
            </a:pPr>
            <a:r>
              <a:rPr lang="en-US" sz="3461"/>
              <a:t>70% of students </a:t>
            </a:r>
            <a:r>
              <a:rPr lang="en-US" sz="3461" b="1"/>
              <a:t>tried to pass without purchasing</a:t>
            </a:r>
            <a:r>
              <a:rPr lang="en-US" sz="3461"/>
              <a:t> required materials</a:t>
            </a:r>
            <a:endParaRPr sz="3461"/>
          </a:p>
          <a:p>
            <a:pPr indent="-458685">
              <a:lnSpc>
                <a:spcPct val="150000"/>
              </a:lnSpc>
              <a:buSzPct val="100000"/>
            </a:pPr>
            <a:r>
              <a:rPr lang="en-US" sz="3461"/>
              <a:t>65% of students </a:t>
            </a:r>
            <a:r>
              <a:rPr lang="en-US" sz="3461" b="1"/>
              <a:t>downloaded illegal copies </a:t>
            </a:r>
            <a:r>
              <a:rPr lang="en-US" sz="3461"/>
              <a:t>of materials online</a:t>
            </a:r>
            <a:endParaRPr sz="3461"/>
          </a:p>
          <a:p>
            <a:pPr indent="-458685">
              <a:lnSpc>
                <a:spcPct val="150000"/>
              </a:lnSpc>
              <a:buSzPct val="100000"/>
            </a:pPr>
            <a:r>
              <a:rPr lang="en-US" sz="3461"/>
              <a:t>34% of students had to </a:t>
            </a:r>
            <a:r>
              <a:rPr lang="en-US" sz="3461" b="1"/>
              <a:t>purchase textbooks instead of groceries</a:t>
            </a:r>
            <a:endParaRPr sz="3461" b="1"/>
          </a:p>
          <a:p>
            <a:pPr indent="-458685">
              <a:lnSpc>
                <a:spcPct val="150000"/>
              </a:lnSpc>
              <a:buSzPct val="100000"/>
            </a:pPr>
            <a:r>
              <a:rPr lang="en-US" sz="3461"/>
              <a:t>23% of students </a:t>
            </a:r>
            <a:r>
              <a:rPr lang="en-US" sz="3461" b="1"/>
              <a:t>dropped a course</a:t>
            </a:r>
            <a:r>
              <a:rPr lang="en-US" sz="3461"/>
              <a:t>, affecting their progress toward graduation</a:t>
            </a:r>
            <a:endParaRPr sz="3461"/>
          </a:p>
          <a:p>
            <a:pPr marL="0" indent="0" algn="r">
              <a:lnSpc>
                <a:spcPct val="100000"/>
              </a:lnSpc>
              <a:spcBef>
                <a:spcPts val="1333"/>
              </a:spcBef>
              <a:buNone/>
            </a:pPr>
            <a:r>
              <a:rPr lang="en-US" sz="2819"/>
              <a:t>ISU Student Survey, 2022</a:t>
            </a:r>
            <a:endParaRPr sz="2819"/>
          </a:p>
          <a:p>
            <a:pPr marL="0" indent="0" algn="r">
              <a:lnSpc>
                <a:spcPct val="100000"/>
              </a:lnSpc>
              <a:spcBef>
                <a:spcPts val="1333"/>
              </a:spcBef>
              <a:spcAft>
                <a:spcPts val="1333"/>
              </a:spcAft>
              <a:buNone/>
            </a:pPr>
            <a:r>
              <a:rPr lang="en-US" sz="2819"/>
              <a:t>(Sample size of 1,913 students)</a:t>
            </a:r>
            <a:endParaRPr sz="2819"/>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47"/>
        <p:cNvGrpSpPr/>
        <p:nvPr/>
      </p:nvGrpSpPr>
      <p:grpSpPr>
        <a:xfrm>
          <a:off x="0" y="0"/>
          <a:ext cx="0" cy="0"/>
          <a:chOff x="0" y="0"/>
          <a:chExt cx="0" cy="0"/>
        </a:xfrm>
      </p:grpSpPr>
      <p:sp>
        <p:nvSpPr>
          <p:cNvPr id="348" name="Google Shape;348;g1f22ef068bf_0_5"/>
          <p:cNvSpPr txBox="1">
            <a:spLocks noGrp="1"/>
          </p:cNvSpPr>
          <p:nvPr>
            <p:ph type="title"/>
          </p:nvPr>
        </p:nvSpPr>
        <p:spPr>
          <a:xfrm>
            <a:off x="1738400" y="435006"/>
            <a:ext cx="9374000" cy="1180730"/>
          </a:xfrm>
          <a:prstGeom prst="rect">
            <a:avLst/>
          </a:prstGeom>
        </p:spPr>
        <p:txBody>
          <a:bodyPr spcFirstLastPara="1" vert="horz" wrap="square" lIns="121900" tIns="121900" rIns="121900" bIns="121900" rtlCol="0" anchor="t" anchorCtr="0">
            <a:normAutofit fontScale="90000"/>
          </a:bodyPr>
          <a:lstStyle/>
          <a:p>
            <a:r>
              <a:rPr lang="en-US" dirty="0"/>
              <a:t>What are benefits to students using OERs? </a:t>
            </a:r>
            <a:endParaRPr dirty="0"/>
          </a:p>
        </p:txBody>
      </p:sp>
      <p:sp>
        <p:nvSpPr>
          <p:cNvPr id="349" name="Google Shape;349;g1f22ef068bf_0_5"/>
          <p:cNvSpPr txBox="1">
            <a:spLocks noGrp="1"/>
          </p:cNvSpPr>
          <p:nvPr>
            <p:ph type="body" idx="1"/>
          </p:nvPr>
        </p:nvSpPr>
        <p:spPr>
          <a:xfrm>
            <a:off x="1289400" y="1731700"/>
            <a:ext cx="10018400" cy="4454000"/>
          </a:xfrm>
          <a:prstGeom prst="rect">
            <a:avLst/>
          </a:prstGeom>
        </p:spPr>
        <p:txBody>
          <a:bodyPr spcFirstLastPara="1" vert="horz" wrap="square" lIns="121900" tIns="121900" rIns="121900" bIns="121900" rtlCol="0" anchor="t" anchorCtr="0">
            <a:normAutofit fontScale="92500" lnSpcReduction="10000"/>
          </a:bodyPr>
          <a:lstStyle/>
          <a:p>
            <a:pPr indent="-440256">
              <a:lnSpc>
                <a:spcPct val="150000"/>
              </a:lnSpc>
              <a:buSzPts val="1600"/>
            </a:pPr>
            <a:r>
              <a:rPr lang="en-US" sz="2133" b="1"/>
              <a:t>Access</a:t>
            </a:r>
            <a:r>
              <a:rPr lang="en-US" sz="2133"/>
              <a:t>. All students can access OER used in their courses, not just those with the means to purchase.</a:t>
            </a:r>
            <a:endParaRPr sz="2133"/>
          </a:p>
          <a:p>
            <a:pPr indent="-440256">
              <a:lnSpc>
                <a:spcPct val="150000"/>
              </a:lnSpc>
              <a:spcBef>
                <a:spcPts val="1333"/>
              </a:spcBef>
              <a:buSzPts val="1600"/>
            </a:pPr>
            <a:r>
              <a:rPr lang="en-US" sz="2133" b="1"/>
              <a:t>Fit</a:t>
            </a:r>
            <a:r>
              <a:rPr lang="en-US" sz="2133"/>
              <a:t>. Open content can be adapted to better fit the teaching style and learning objectives of your course.</a:t>
            </a:r>
            <a:endParaRPr sz="2133"/>
          </a:p>
          <a:p>
            <a:pPr indent="-440256">
              <a:lnSpc>
                <a:spcPct val="150000"/>
              </a:lnSpc>
              <a:spcBef>
                <a:spcPts val="1333"/>
              </a:spcBef>
              <a:buSzPts val="1600"/>
            </a:pPr>
            <a:r>
              <a:rPr lang="en-US" sz="2133" b="1"/>
              <a:t>Relevance</a:t>
            </a:r>
            <a:r>
              <a:rPr lang="en-US" sz="2133"/>
              <a:t>. OER can be revised as needed, not on a publisher’s timeframe (which may be more or less often than you’d like).</a:t>
            </a:r>
            <a:endParaRPr sz="2133"/>
          </a:p>
          <a:p>
            <a:pPr indent="-440256">
              <a:lnSpc>
                <a:spcPct val="150000"/>
              </a:lnSpc>
              <a:spcBef>
                <a:spcPts val="1333"/>
              </a:spcBef>
              <a:spcAft>
                <a:spcPts val="1333"/>
              </a:spcAft>
              <a:buSzPts val="1600"/>
            </a:pPr>
            <a:r>
              <a:rPr lang="en-US" sz="2133" b="1"/>
              <a:t>Accessibility</a:t>
            </a:r>
            <a:r>
              <a:rPr lang="en-US" sz="2133"/>
              <a:t>. OER can be adapted to meet accessibility standards, if it doesn’t already.</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err="1"/>
              <a:t>Oers</a:t>
            </a:r>
            <a:r>
              <a:rPr lang="en-US" dirty="0"/>
              <a:t> aren’t just free – they’re open! </a:t>
            </a:r>
          </a:p>
        </p:txBody>
      </p:sp>
      <p:sp>
        <p:nvSpPr>
          <p:cNvPr id="6" name="Text Placeholder 5">
            <a:extLst>
              <a:ext uri="{FF2B5EF4-FFF2-40B4-BE49-F238E27FC236}">
                <a16:creationId xmlns:a16="http://schemas.microsoft.com/office/drawing/2014/main" id="{FB02A17B-8C7F-4600-9FBE-49BE31E3E1FA}"/>
              </a:ext>
            </a:extLst>
          </p:cNvPr>
          <p:cNvSpPr>
            <a:spLocks noGrp="1"/>
          </p:cNvSpPr>
          <p:nvPr>
            <p:ph type="body" sz="quarter" idx="15"/>
          </p:nvPr>
        </p:nvSpPr>
        <p:spPr>
          <a:xfrm>
            <a:off x="1767909" y="1691640"/>
            <a:ext cx="8246103" cy="591689"/>
          </a:xfrm>
        </p:spPr>
        <p:txBody>
          <a:bodyPr/>
          <a:lstStyle/>
          <a:p>
            <a:r>
              <a:rPr lang="en-US" dirty="0">
                <a:solidFill>
                  <a:srgbClr val="0A4054"/>
                </a:solidFill>
              </a:rPr>
              <a:t>Due to their open licenses, OERs can be adapted to meet your needs. </a:t>
            </a:r>
          </a:p>
        </p:txBody>
      </p:sp>
      <p:sp>
        <p:nvSpPr>
          <p:cNvPr id="5" name="Text Placeholder 4">
            <a:extLst>
              <a:ext uri="{FF2B5EF4-FFF2-40B4-BE49-F238E27FC236}">
                <a16:creationId xmlns:a16="http://schemas.microsoft.com/office/drawing/2014/main" id="{F70419B2-F393-4213-A2F2-54D877B3EE40}"/>
              </a:ext>
            </a:extLst>
          </p:cNvPr>
          <p:cNvSpPr>
            <a:spLocks noGrp="1"/>
          </p:cNvSpPr>
          <p:nvPr>
            <p:ph type="body" sz="quarter" idx="13"/>
          </p:nvPr>
        </p:nvSpPr>
        <p:spPr>
          <a:xfrm>
            <a:off x="1764861" y="2282237"/>
            <a:ext cx="9181305" cy="2751401"/>
          </a:xfrm>
        </p:spPr>
        <p:txBody>
          <a:bodyPr>
            <a:normAutofit/>
          </a:bodyPr>
          <a:lstStyle/>
          <a:p>
            <a:pPr marL="342900" indent="-342900">
              <a:buFont typeface="Arial" panose="020B0604020202020204" pitchFamily="34" charset="0"/>
              <a:buChar char="•"/>
            </a:pPr>
            <a:r>
              <a:rPr lang="en-ZA" sz="2000" dirty="0"/>
              <a:t>You can </a:t>
            </a:r>
            <a:r>
              <a:rPr lang="en-ZA" sz="2000" b="1" dirty="0"/>
              <a:t>adopt</a:t>
            </a:r>
            <a:r>
              <a:rPr lang="en-ZA" sz="2000" dirty="0"/>
              <a:t> an open textbook as-is </a:t>
            </a:r>
          </a:p>
        </p:txBody>
      </p:sp>
      <p:sp>
        <p:nvSpPr>
          <p:cNvPr id="7" name="Text Placeholder 6">
            <a:extLst>
              <a:ext uri="{FF2B5EF4-FFF2-40B4-BE49-F238E27FC236}">
                <a16:creationId xmlns:a16="http://schemas.microsoft.com/office/drawing/2014/main" id="{A83EA85C-EBA3-4B50-86CE-7FD4A374EC95}"/>
              </a:ext>
            </a:extLst>
          </p:cNvPr>
          <p:cNvSpPr>
            <a:spLocks noGrp="1"/>
          </p:cNvSpPr>
          <p:nvPr>
            <p:ph type="body" sz="quarter" idx="16"/>
          </p:nvPr>
        </p:nvSpPr>
        <p:spPr>
          <a:xfrm>
            <a:off x="1766835" y="2710993"/>
            <a:ext cx="9117188" cy="1641551"/>
          </a:xfrm>
        </p:spPr>
        <p:txBody>
          <a:bodyPr>
            <a:normAutofit/>
          </a:bodyPr>
          <a:lstStyle/>
          <a:p>
            <a:pPr marL="342900" indent="-342900">
              <a:buFont typeface="Arial" panose="020B0604020202020204" pitchFamily="34" charset="0"/>
              <a:buChar char="•"/>
            </a:pPr>
            <a:r>
              <a:rPr lang="en-US" sz="2000" dirty="0"/>
              <a:t>You can </a:t>
            </a:r>
            <a:r>
              <a:rPr lang="en-US" sz="2000" b="1" dirty="0"/>
              <a:t>create a course packet </a:t>
            </a:r>
            <a:r>
              <a:rPr lang="en-US" sz="2000" dirty="0"/>
              <a:t>containing a mix of open content: text,</a:t>
            </a:r>
          </a:p>
          <a:p>
            <a:r>
              <a:rPr lang="en-US" sz="2000" dirty="0"/>
              <a:t>     videos, interactive exercises, and more! </a:t>
            </a:r>
          </a:p>
        </p:txBody>
      </p:sp>
    </p:spTree>
    <p:extLst>
      <p:ext uri="{BB962C8B-B14F-4D97-AF65-F5344CB8AC3E}">
        <p14:creationId xmlns:p14="http://schemas.microsoft.com/office/powerpoint/2010/main" val="2281914008"/>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2.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3.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{0EE388D1-E508-4448-82E3-330045F4A3ED}tf16411248_win32</Template>
  <TotalTime>8564</TotalTime>
  <Words>1324</Words>
  <Application>Microsoft Office PowerPoint</Application>
  <PresentationFormat>Widescreen</PresentationFormat>
  <Paragraphs>122</Paragraphs>
  <Slides>22</Slides>
  <Notes>13</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22</vt:i4>
      </vt:variant>
    </vt:vector>
  </HeadingPairs>
  <TitlesOfParts>
    <vt:vector size="30" baseType="lpstr">
      <vt:lpstr>Arial</vt:lpstr>
      <vt:lpstr>Avenir Next LT Pro Light</vt:lpstr>
      <vt:lpstr>Calibri</vt:lpstr>
      <vt:lpstr>Maven Pro</vt:lpstr>
      <vt:lpstr>Nunito</vt:lpstr>
      <vt:lpstr>Posterama</vt:lpstr>
      <vt:lpstr>Proxima Nova</vt:lpstr>
      <vt:lpstr>Office Theme</vt:lpstr>
      <vt:lpstr>An introduction to oers</vt:lpstr>
      <vt:lpstr>Agenda </vt:lpstr>
      <vt:lpstr>Oers – open educational resources </vt:lpstr>
      <vt:lpstr>“OER” can be a lot of things,  and that’s good!</vt:lpstr>
      <vt:lpstr>OERs are not the same as open access materials. </vt:lpstr>
      <vt:lpstr>Why consider using oers? </vt:lpstr>
      <vt:lpstr>Due to high textbook costs:</vt:lpstr>
      <vt:lpstr>What are benefits to students using OERs? </vt:lpstr>
      <vt:lpstr>Oers aren’t just free – they’re open! </vt:lpstr>
      <vt:lpstr>What oers should you consider checking out?  </vt:lpstr>
      <vt:lpstr>Some of the most used and reliable oers used by instructors at Simpson: open stax </vt:lpstr>
      <vt:lpstr>Some of the most used and reliable oers to check out: open textbook library </vt:lpstr>
      <vt:lpstr>Some of the most used and reliable oers to check out: oer commons </vt:lpstr>
      <vt:lpstr>Some of the most used and reliable oers to check out: merlot </vt:lpstr>
      <vt:lpstr>There are significantly more oers that exist on the internet! </vt:lpstr>
      <vt:lpstr>When is a good time to try to incorporate oers into your classroom? </vt:lpstr>
      <vt:lpstr>Oer selection and incorporation</vt:lpstr>
      <vt:lpstr>Other review processes when selecting oers </vt:lpstr>
      <vt:lpstr>Tips for sharing OER with students</vt:lpstr>
      <vt:lpstr>PowerPoint Presentation</vt:lpstr>
      <vt:lpstr>Questions? </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 introduction to oers</dc:title>
  <dc:creator>Melissa Daniels</dc:creator>
  <cp:lastModifiedBy>Melissa Daniels</cp:lastModifiedBy>
  <cp:revision>16</cp:revision>
  <dcterms:created xsi:type="dcterms:W3CDTF">2023-03-14T15:07:58Z</dcterms:created>
  <dcterms:modified xsi:type="dcterms:W3CDTF">2023-03-20T13:52:27Z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