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4"/>
  </p:notesMasterIdLst>
  <p:sldIdLst>
    <p:sldId id="388" r:id="rId2"/>
    <p:sldId id="389" r:id="rId3"/>
    <p:sldId id="398" r:id="rId4"/>
    <p:sldId id="399" r:id="rId5"/>
    <p:sldId id="400" r:id="rId6"/>
    <p:sldId id="401" r:id="rId7"/>
    <p:sldId id="402" r:id="rId8"/>
    <p:sldId id="403" r:id="rId9"/>
    <p:sldId id="404" r:id="rId10"/>
    <p:sldId id="405" r:id="rId11"/>
    <p:sldId id="406" r:id="rId12"/>
    <p:sldId id="407" r:id="rId13"/>
    <p:sldId id="409" r:id="rId14"/>
    <p:sldId id="410" r:id="rId15"/>
    <p:sldId id="424" r:id="rId16"/>
    <p:sldId id="408" r:id="rId17"/>
    <p:sldId id="411" r:id="rId18"/>
    <p:sldId id="391" r:id="rId19"/>
    <p:sldId id="413" r:id="rId20"/>
    <p:sldId id="414" r:id="rId21"/>
    <p:sldId id="415" r:id="rId22"/>
    <p:sldId id="416" r:id="rId23"/>
    <p:sldId id="421" r:id="rId24"/>
    <p:sldId id="419" r:id="rId25"/>
    <p:sldId id="418" r:id="rId26"/>
    <p:sldId id="417" r:id="rId27"/>
    <p:sldId id="420" r:id="rId28"/>
    <p:sldId id="422" r:id="rId29"/>
    <p:sldId id="425" r:id="rId30"/>
    <p:sldId id="423" r:id="rId31"/>
    <p:sldId id="392" r:id="rId32"/>
    <p:sldId id="395"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hilip Pena" initials="PP" lastIdx="1" clrIdx="0">
    <p:extLst>
      <p:ext uri="{19B8F6BF-5375-455C-9EA6-DF929625EA0E}">
        <p15:presenceInfo xmlns:p15="http://schemas.microsoft.com/office/powerpoint/2012/main" userId="S::philip.pena@simpson.edu::51ee35b9-8802-4363-87e0-d76e2c89247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EAAB21"/>
    <a:srgbClr val="9F1A29"/>
    <a:srgbClr val="EAEAEA"/>
    <a:srgbClr val="FFC000"/>
    <a:srgbClr val="FFE8CB"/>
    <a:srgbClr val="FFF4E7"/>
    <a:srgbClr val="9D1535"/>
    <a:srgbClr val="E6AD2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70" autoAdjust="0"/>
    <p:restoredTop sz="96327"/>
  </p:normalViewPr>
  <p:slideViewPr>
    <p:cSldViewPr snapToGrid="0" snapToObjects="1">
      <p:cViewPr varScale="1">
        <p:scale>
          <a:sx n="82" d="100"/>
          <a:sy n="82" d="100"/>
        </p:scale>
        <p:origin x="894" y="90"/>
      </p:cViewPr>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commentAuthors" Target="commentAuthor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57D4604-736B-6846-9596-15B33EB14C02}" type="datetimeFigureOut">
              <a:rPr lang="en-US" smtClean="0"/>
              <a:t>6/18/2025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3C66654-58F3-1849-9322-FC8C31778B83}" type="slidenum">
              <a:rPr lang="en-US" smtClean="0"/>
              <a:t>‹#›</a:t>
            </a:fld>
            <a:endParaRPr lang="en-US" dirty="0"/>
          </a:p>
        </p:txBody>
      </p:sp>
    </p:spTree>
    <p:extLst>
      <p:ext uri="{BB962C8B-B14F-4D97-AF65-F5344CB8AC3E}">
        <p14:creationId xmlns:p14="http://schemas.microsoft.com/office/powerpoint/2010/main" val="12362335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Slide Primary">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8F57873-C3FA-8C34-0839-133312E2D110}"/>
              </a:ext>
            </a:extLst>
          </p:cNvPr>
          <p:cNvSpPr/>
          <p:nvPr userDrawn="1"/>
        </p:nvSpPr>
        <p:spPr>
          <a:xfrm>
            <a:off x="0" y="0"/>
            <a:ext cx="12192000" cy="6858000"/>
          </a:xfrm>
          <a:prstGeom prst="rect">
            <a:avLst/>
          </a:prstGeom>
          <a:solidFill>
            <a:srgbClr val="9F1A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1">
            <a:extLst>
              <a:ext uri="{FF2B5EF4-FFF2-40B4-BE49-F238E27FC236}">
                <a16:creationId xmlns:a16="http://schemas.microsoft.com/office/drawing/2014/main" id="{80C86AF0-CAE2-1554-6713-289E4142E618}"/>
              </a:ext>
            </a:extLst>
          </p:cNvPr>
          <p:cNvSpPr>
            <a:spLocks noGrp="1"/>
          </p:cNvSpPr>
          <p:nvPr>
            <p:ph type="title" hasCustomPrompt="1"/>
          </p:nvPr>
        </p:nvSpPr>
        <p:spPr>
          <a:xfrm>
            <a:off x="685799" y="3727048"/>
            <a:ext cx="10820399" cy="1192193"/>
          </a:xfrm>
        </p:spPr>
        <p:txBody>
          <a:bodyPr anchor="t" anchorCtr="0">
            <a:noAutofit/>
          </a:bodyPr>
          <a:lstStyle>
            <a:lvl1pPr algn="ctr">
              <a:defRPr sz="6000" b="1">
                <a:solidFill>
                  <a:srgbClr val="EAAB21"/>
                </a:solidFill>
              </a:defRPr>
            </a:lvl1pPr>
          </a:lstStyle>
          <a:p>
            <a:r>
              <a:rPr lang="en-US" dirty="0"/>
              <a:t>Board of Trustees</a:t>
            </a:r>
          </a:p>
        </p:txBody>
      </p:sp>
      <p:sp>
        <p:nvSpPr>
          <p:cNvPr id="5" name="Text Placeholder 2">
            <a:extLst>
              <a:ext uri="{FF2B5EF4-FFF2-40B4-BE49-F238E27FC236}">
                <a16:creationId xmlns:a16="http://schemas.microsoft.com/office/drawing/2014/main" id="{A7F9009D-20B0-7EB1-E418-F0BD60293322}"/>
              </a:ext>
            </a:extLst>
          </p:cNvPr>
          <p:cNvSpPr>
            <a:spLocks noGrp="1"/>
          </p:cNvSpPr>
          <p:nvPr>
            <p:ph type="body" idx="1" hasCustomPrompt="1"/>
          </p:nvPr>
        </p:nvSpPr>
        <p:spPr>
          <a:xfrm>
            <a:off x="685800" y="5098749"/>
            <a:ext cx="10820400" cy="931661"/>
          </a:xfrm>
        </p:spPr>
        <p:txBody>
          <a:bodyPr>
            <a:noAutofit/>
          </a:bodyPr>
          <a:lstStyle>
            <a:lvl1pPr marL="0" indent="0" algn="ctr">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Executive Committee Meeting — Noon-1:30 p.m., Dec. 9, 2020</a:t>
            </a:r>
          </a:p>
        </p:txBody>
      </p:sp>
      <p:pic>
        <p:nvPicPr>
          <p:cNvPr id="6" name="Picture 5" descr="A yellow and black logo&#10;&#10;Description automatically generated">
            <a:extLst>
              <a:ext uri="{FF2B5EF4-FFF2-40B4-BE49-F238E27FC236}">
                <a16:creationId xmlns:a16="http://schemas.microsoft.com/office/drawing/2014/main" id="{D206E61E-AEE8-1F96-D571-F8FB0E823643}"/>
              </a:ext>
            </a:extLst>
          </p:cNvPr>
          <p:cNvPicPr>
            <a:picLocks noChangeAspect="1"/>
          </p:cNvPicPr>
          <p:nvPr userDrawn="1"/>
        </p:nvPicPr>
        <p:blipFill>
          <a:blip r:embed="rId2"/>
          <a:stretch>
            <a:fillRect/>
          </a:stretch>
        </p:blipFill>
        <p:spPr>
          <a:xfrm>
            <a:off x="4377036" y="527988"/>
            <a:ext cx="3437924" cy="3019552"/>
          </a:xfrm>
          <a:prstGeom prst="rect">
            <a:avLst/>
          </a:prstGeom>
        </p:spPr>
      </p:pic>
    </p:spTree>
    <p:extLst>
      <p:ext uri="{BB962C8B-B14F-4D97-AF65-F5344CB8AC3E}">
        <p14:creationId xmlns:p14="http://schemas.microsoft.com/office/powerpoint/2010/main" val="5674035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Title - Text Content 01 Pattern">
    <p:spTree>
      <p:nvGrpSpPr>
        <p:cNvPr id="1" name=""/>
        <p:cNvGrpSpPr/>
        <p:nvPr/>
      </p:nvGrpSpPr>
      <p:grpSpPr>
        <a:xfrm>
          <a:off x="0" y="0"/>
          <a:ext cx="0" cy="0"/>
          <a:chOff x="0" y="0"/>
          <a:chExt cx="0" cy="0"/>
        </a:xfrm>
      </p:grpSpPr>
      <p:pic>
        <p:nvPicPr>
          <p:cNvPr id="11" name="Picture 10" descr="A black and white pattern&#10;&#10;Description automatically generated">
            <a:extLst>
              <a:ext uri="{FF2B5EF4-FFF2-40B4-BE49-F238E27FC236}">
                <a16:creationId xmlns:a16="http://schemas.microsoft.com/office/drawing/2014/main" id="{85DB5CF6-EA32-22E6-0880-0DB33C7946A0}"/>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4547417" y="4709463"/>
            <a:ext cx="7644581" cy="1076953"/>
          </a:xfrm>
          <a:prstGeom prst="rect">
            <a:avLst/>
          </a:prstGeom>
        </p:spPr>
      </p:pic>
      <p:sp>
        <p:nvSpPr>
          <p:cNvPr id="2" name="Title 1">
            <a:extLst>
              <a:ext uri="{FF2B5EF4-FFF2-40B4-BE49-F238E27FC236}">
                <a16:creationId xmlns:a16="http://schemas.microsoft.com/office/drawing/2014/main" id="{F68A14BA-DA2D-5D45-9C1C-5654E8629BE0}"/>
              </a:ext>
            </a:extLst>
          </p:cNvPr>
          <p:cNvSpPr>
            <a:spLocks noGrp="1"/>
          </p:cNvSpPr>
          <p:nvPr>
            <p:ph type="title"/>
          </p:nvPr>
        </p:nvSpPr>
        <p:spPr/>
        <p:txBody>
          <a:bodyPr anchor="t" anchorCtr="0"/>
          <a:lstStyle/>
          <a:p>
            <a:r>
              <a:rPr lang="en-US" dirty="0"/>
              <a:t>Click to edit Master title style</a:t>
            </a:r>
          </a:p>
        </p:txBody>
      </p:sp>
      <p:sp>
        <p:nvSpPr>
          <p:cNvPr id="4" name="Rectangle 3">
            <a:extLst>
              <a:ext uri="{FF2B5EF4-FFF2-40B4-BE49-F238E27FC236}">
                <a16:creationId xmlns:a16="http://schemas.microsoft.com/office/drawing/2014/main" id="{8DDAC433-7F86-808A-8C2F-BB5D18629533}"/>
              </a:ext>
            </a:extLst>
          </p:cNvPr>
          <p:cNvSpPr/>
          <p:nvPr userDrawn="1"/>
        </p:nvSpPr>
        <p:spPr>
          <a:xfrm>
            <a:off x="0" y="5796953"/>
            <a:ext cx="12192000" cy="1061047"/>
          </a:xfrm>
          <a:prstGeom prst="rect">
            <a:avLst/>
          </a:prstGeom>
          <a:solidFill>
            <a:srgbClr val="9F1A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lide Number Placeholder 5">
            <a:extLst>
              <a:ext uri="{FF2B5EF4-FFF2-40B4-BE49-F238E27FC236}">
                <a16:creationId xmlns:a16="http://schemas.microsoft.com/office/drawing/2014/main" id="{1EC20F00-4B19-E52D-8E51-6D026D310C5A}"/>
              </a:ext>
            </a:extLst>
          </p:cNvPr>
          <p:cNvSpPr>
            <a:spLocks noGrp="1"/>
          </p:cNvSpPr>
          <p:nvPr>
            <p:ph type="sldNum" sz="quarter" idx="12"/>
          </p:nvPr>
        </p:nvSpPr>
        <p:spPr>
          <a:xfrm>
            <a:off x="6217920" y="6124406"/>
            <a:ext cx="5288280" cy="365125"/>
          </a:xfrm>
        </p:spPr>
        <p:txBody>
          <a:bodyPr/>
          <a:lstStyle/>
          <a:p>
            <a:r>
              <a:rPr lang="en-US" dirty="0"/>
              <a:t>Simpson College – Confidential   I   </a:t>
            </a:r>
            <a:fld id="{4E092C06-CCF2-2E4B-A113-A494E7448094}" type="slidenum">
              <a:rPr lang="en-US" smtClean="0"/>
              <a:t>‹#›</a:t>
            </a:fld>
            <a:endParaRPr lang="en-US" dirty="0"/>
          </a:p>
        </p:txBody>
      </p:sp>
      <p:pic>
        <p:nvPicPr>
          <p:cNvPr id="6" name="Picture 5" descr="A yellow and black logo&#10;&#10;Description automatically generated">
            <a:extLst>
              <a:ext uri="{FF2B5EF4-FFF2-40B4-BE49-F238E27FC236}">
                <a16:creationId xmlns:a16="http://schemas.microsoft.com/office/drawing/2014/main" id="{0C2C0479-D175-D947-40D9-CBDEAA4B14EA}"/>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590693" y="5985644"/>
            <a:ext cx="3204258" cy="596348"/>
          </a:xfrm>
          <a:prstGeom prst="rect">
            <a:avLst/>
          </a:prstGeom>
        </p:spPr>
      </p:pic>
      <p:sp>
        <p:nvSpPr>
          <p:cNvPr id="7" name="Rectangle 6">
            <a:extLst>
              <a:ext uri="{FF2B5EF4-FFF2-40B4-BE49-F238E27FC236}">
                <a16:creationId xmlns:a16="http://schemas.microsoft.com/office/drawing/2014/main" id="{E9D74D34-6B11-BD50-2EC8-BB2B8FA83592}"/>
              </a:ext>
            </a:extLst>
          </p:cNvPr>
          <p:cNvSpPr/>
          <p:nvPr userDrawn="1"/>
        </p:nvSpPr>
        <p:spPr>
          <a:xfrm>
            <a:off x="-2" y="5715688"/>
            <a:ext cx="12192000" cy="106230"/>
          </a:xfrm>
          <a:prstGeom prst="rect">
            <a:avLst/>
          </a:prstGeom>
          <a:solidFill>
            <a:srgbClr val="EAEAE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 Placeholder 8">
            <a:extLst>
              <a:ext uri="{FF2B5EF4-FFF2-40B4-BE49-F238E27FC236}">
                <a16:creationId xmlns:a16="http://schemas.microsoft.com/office/drawing/2014/main" id="{434CA372-AD63-E6E8-75BB-44BF23F52DD5}"/>
              </a:ext>
            </a:extLst>
          </p:cNvPr>
          <p:cNvSpPr>
            <a:spLocks noGrp="1"/>
          </p:cNvSpPr>
          <p:nvPr>
            <p:ph type="body" sz="quarter" idx="13"/>
          </p:nvPr>
        </p:nvSpPr>
        <p:spPr>
          <a:xfrm>
            <a:off x="685800" y="1828800"/>
            <a:ext cx="10820400" cy="369214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951510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 Text Content Sidebar 0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8A14BA-DA2D-5D45-9C1C-5654E8629BE0}"/>
              </a:ext>
            </a:extLst>
          </p:cNvPr>
          <p:cNvSpPr>
            <a:spLocks noGrp="1"/>
          </p:cNvSpPr>
          <p:nvPr>
            <p:ph type="title"/>
          </p:nvPr>
        </p:nvSpPr>
        <p:spPr>
          <a:xfrm>
            <a:off x="5086350" y="685800"/>
            <a:ext cx="6419850" cy="932253"/>
          </a:xfrm>
        </p:spPr>
        <p:txBody>
          <a:bodyPr anchor="t" anchorCtr="0"/>
          <a:lstStyle>
            <a:lvl1pPr>
              <a:defRPr sz="3600"/>
            </a:lvl1pPr>
          </a:lstStyle>
          <a:p>
            <a:endParaRPr lang="en-US" dirty="0"/>
          </a:p>
        </p:txBody>
      </p:sp>
      <p:sp>
        <p:nvSpPr>
          <p:cNvPr id="4" name="Rectangle 3">
            <a:extLst>
              <a:ext uri="{FF2B5EF4-FFF2-40B4-BE49-F238E27FC236}">
                <a16:creationId xmlns:a16="http://schemas.microsoft.com/office/drawing/2014/main" id="{8DDAC433-7F86-808A-8C2F-BB5D18629533}"/>
              </a:ext>
            </a:extLst>
          </p:cNvPr>
          <p:cNvSpPr/>
          <p:nvPr userDrawn="1"/>
        </p:nvSpPr>
        <p:spPr>
          <a:xfrm>
            <a:off x="0" y="5796953"/>
            <a:ext cx="12192000" cy="1061047"/>
          </a:xfrm>
          <a:prstGeom prst="rect">
            <a:avLst/>
          </a:prstGeom>
          <a:solidFill>
            <a:srgbClr val="9F1A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lide Number Placeholder 5">
            <a:extLst>
              <a:ext uri="{FF2B5EF4-FFF2-40B4-BE49-F238E27FC236}">
                <a16:creationId xmlns:a16="http://schemas.microsoft.com/office/drawing/2014/main" id="{1EC20F00-4B19-E52D-8E51-6D026D310C5A}"/>
              </a:ext>
            </a:extLst>
          </p:cNvPr>
          <p:cNvSpPr>
            <a:spLocks noGrp="1"/>
          </p:cNvSpPr>
          <p:nvPr>
            <p:ph type="sldNum" sz="quarter" idx="12"/>
          </p:nvPr>
        </p:nvSpPr>
        <p:spPr>
          <a:xfrm>
            <a:off x="6217920" y="6124406"/>
            <a:ext cx="5288280" cy="365125"/>
          </a:xfrm>
        </p:spPr>
        <p:txBody>
          <a:bodyPr/>
          <a:lstStyle/>
          <a:p>
            <a:r>
              <a:rPr lang="en-US" dirty="0"/>
              <a:t>Simpson College – Confidential   I   </a:t>
            </a:r>
            <a:fld id="{4E092C06-CCF2-2E4B-A113-A494E7448094}" type="slidenum">
              <a:rPr lang="en-US" smtClean="0"/>
              <a:t>‹#›</a:t>
            </a:fld>
            <a:endParaRPr lang="en-US" dirty="0"/>
          </a:p>
        </p:txBody>
      </p:sp>
      <p:pic>
        <p:nvPicPr>
          <p:cNvPr id="6" name="Picture 5" descr="A yellow and black logo&#10;&#10;Description automatically generated">
            <a:extLst>
              <a:ext uri="{FF2B5EF4-FFF2-40B4-BE49-F238E27FC236}">
                <a16:creationId xmlns:a16="http://schemas.microsoft.com/office/drawing/2014/main" id="{0C2C0479-D175-D947-40D9-CBDEAA4B14EA}"/>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90693" y="5985644"/>
            <a:ext cx="3204258" cy="596348"/>
          </a:xfrm>
          <a:prstGeom prst="rect">
            <a:avLst/>
          </a:prstGeom>
        </p:spPr>
      </p:pic>
      <p:sp>
        <p:nvSpPr>
          <p:cNvPr id="7" name="Rectangle 6">
            <a:extLst>
              <a:ext uri="{FF2B5EF4-FFF2-40B4-BE49-F238E27FC236}">
                <a16:creationId xmlns:a16="http://schemas.microsoft.com/office/drawing/2014/main" id="{E9D74D34-6B11-BD50-2EC8-BB2B8FA83592}"/>
              </a:ext>
            </a:extLst>
          </p:cNvPr>
          <p:cNvSpPr/>
          <p:nvPr userDrawn="1"/>
        </p:nvSpPr>
        <p:spPr>
          <a:xfrm>
            <a:off x="-2" y="5715688"/>
            <a:ext cx="12192000" cy="106230"/>
          </a:xfrm>
          <a:prstGeom prst="rect">
            <a:avLst/>
          </a:prstGeom>
          <a:solidFill>
            <a:srgbClr val="EAEAE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 Placeholder 8">
            <a:extLst>
              <a:ext uri="{FF2B5EF4-FFF2-40B4-BE49-F238E27FC236}">
                <a16:creationId xmlns:a16="http://schemas.microsoft.com/office/drawing/2014/main" id="{434CA372-AD63-E6E8-75BB-44BF23F52DD5}"/>
              </a:ext>
            </a:extLst>
          </p:cNvPr>
          <p:cNvSpPr>
            <a:spLocks noGrp="1"/>
          </p:cNvSpPr>
          <p:nvPr>
            <p:ph type="body" sz="quarter" idx="13"/>
          </p:nvPr>
        </p:nvSpPr>
        <p:spPr>
          <a:xfrm>
            <a:off x="5086350" y="1828800"/>
            <a:ext cx="6419850" cy="3692145"/>
          </a:xfrm>
        </p:spPr>
        <p:txBody>
          <a:bodyPr/>
          <a:lstStyle>
            <a:lvl1pPr marL="0" indent="0">
              <a:buNone/>
              <a:defRPr/>
            </a:lvl1pPr>
          </a:lstStyle>
          <a:p>
            <a:pPr lvl="0"/>
            <a:endParaRPr lang="en-US" dirty="0"/>
          </a:p>
        </p:txBody>
      </p:sp>
      <p:sp>
        <p:nvSpPr>
          <p:cNvPr id="3" name="Rectangle 2">
            <a:extLst>
              <a:ext uri="{FF2B5EF4-FFF2-40B4-BE49-F238E27FC236}">
                <a16:creationId xmlns:a16="http://schemas.microsoft.com/office/drawing/2014/main" id="{C5106710-C9D3-AA17-3F57-2CF4157169C1}"/>
              </a:ext>
            </a:extLst>
          </p:cNvPr>
          <p:cNvSpPr/>
          <p:nvPr userDrawn="1"/>
        </p:nvSpPr>
        <p:spPr>
          <a:xfrm>
            <a:off x="0" y="0"/>
            <a:ext cx="4800600" cy="5551962"/>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10">
            <a:extLst>
              <a:ext uri="{FF2B5EF4-FFF2-40B4-BE49-F238E27FC236}">
                <a16:creationId xmlns:a16="http://schemas.microsoft.com/office/drawing/2014/main" id="{802F5545-2082-10A8-9727-26AA1DBBFC61}"/>
              </a:ext>
            </a:extLst>
          </p:cNvPr>
          <p:cNvSpPr>
            <a:spLocks noGrp="1"/>
          </p:cNvSpPr>
          <p:nvPr>
            <p:ph type="body" sz="quarter" idx="14"/>
          </p:nvPr>
        </p:nvSpPr>
        <p:spPr>
          <a:xfrm>
            <a:off x="685800" y="685800"/>
            <a:ext cx="3410712" cy="4233863"/>
          </a:xfrm>
        </p:spPr>
        <p:txBody>
          <a:bodyPr/>
          <a:lstStyle>
            <a:lvl1pPr marL="0" indent="0">
              <a:buNone/>
              <a:defRPr sz="4800" b="1">
                <a:solidFill>
                  <a:srgbClr val="EAAB21"/>
                </a:solidFill>
              </a:defRPr>
            </a:lvl1pPr>
            <a:lvl2pPr>
              <a:defRPr>
                <a:highlight>
                  <a:srgbClr val="EAAB21"/>
                </a:highlight>
              </a:defRPr>
            </a:lvl2pPr>
            <a:lvl3pPr>
              <a:defRPr>
                <a:highlight>
                  <a:srgbClr val="EAAB21"/>
                </a:highlight>
              </a:defRPr>
            </a:lvl3pPr>
            <a:lvl4pPr>
              <a:defRPr>
                <a:highlight>
                  <a:srgbClr val="EAAB21"/>
                </a:highlight>
              </a:defRPr>
            </a:lvl4pPr>
            <a:lvl5pPr>
              <a:defRPr>
                <a:highlight>
                  <a:srgbClr val="EAAB21"/>
                </a:highlight>
              </a:defRPr>
            </a:lvl5pPr>
          </a:lstStyle>
          <a:p>
            <a:pPr lvl="0"/>
            <a:endParaRPr lang="en-US" dirty="0"/>
          </a:p>
        </p:txBody>
      </p:sp>
    </p:spTree>
    <p:extLst>
      <p:ext uri="{BB962C8B-B14F-4D97-AF65-F5344CB8AC3E}">
        <p14:creationId xmlns:p14="http://schemas.microsoft.com/office/powerpoint/2010/main" val="33541269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 Text Content 0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D62721-9872-2D44-A8EA-FDB9C6DB395B}"/>
              </a:ext>
            </a:extLst>
          </p:cNvPr>
          <p:cNvSpPr>
            <a:spLocks noGrp="1"/>
          </p:cNvSpPr>
          <p:nvPr>
            <p:ph type="title"/>
          </p:nvPr>
        </p:nvSpPr>
        <p:spPr>
          <a:xfrm>
            <a:off x="685799" y="685800"/>
            <a:ext cx="10820399" cy="967879"/>
          </a:xfrm>
        </p:spPr>
        <p:txBody>
          <a:bodyPr anchor="t" anchorCtr="0"/>
          <a:lstStyle/>
          <a:p>
            <a:r>
              <a:rPr lang="en-US" dirty="0"/>
              <a:t>Click to edit Master title style</a:t>
            </a:r>
          </a:p>
        </p:txBody>
      </p:sp>
      <p:sp>
        <p:nvSpPr>
          <p:cNvPr id="3" name="Content Placeholder 2">
            <a:extLst>
              <a:ext uri="{FF2B5EF4-FFF2-40B4-BE49-F238E27FC236}">
                <a16:creationId xmlns:a16="http://schemas.microsoft.com/office/drawing/2014/main" id="{423F8B47-9545-9745-AC7E-A2C992A47707}"/>
              </a:ext>
            </a:extLst>
          </p:cNvPr>
          <p:cNvSpPr>
            <a:spLocks noGrp="1"/>
          </p:cNvSpPr>
          <p:nvPr>
            <p:ph idx="1"/>
          </p:nvPr>
        </p:nvSpPr>
        <p:spPr>
          <a:xfrm>
            <a:off x="685800" y="1828801"/>
            <a:ext cx="10820400" cy="372316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3">
            <a:extLst>
              <a:ext uri="{FF2B5EF4-FFF2-40B4-BE49-F238E27FC236}">
                <a16:creationId xmlns:a16="http://schemas.microsoft.com/office/drawing/2014/main" id="{2BC32BC2-345B-7D45-8B29-D857E69C2583}"/>
              </a:ext>
            </a:extLst>
          </p:cNvPr>
          <p:cNvSpPr/>
          <p:nvPr userDrawn="1"/>
        </p:nvSpPr>
        <p:spPr>
          <a:xfrm>
            <a:off x="210065" y="6356350"/>
            <a:ext cx="2372497" cy="3651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80B6E330-BF52-2444-112B-E9BBAF0C4D34}"/>
              </a:ext>
            </a:extLst>
          </p:cNvPr>
          <p:cNvSpPr/>
          <p:nvPr userDrawn="1"/>
        </p:nvSpPr>
        <p:spPr>
          <a:xfrm>
            <a:off x="0" y="5796953"/>
            <a:ext cx="12192000" cy="1061047"/>
          </a:xfrm>
          <a:prstGeom prst="rect">
            <a:avLst/>
          </a:prstGeom>
          <a:solidFill>
            <a:srgbClr val="9F1A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Slide Number Placeholder 5">
            <a:extLst>
              <a:ext uri="{FF2B5EF4-FFF2-40B4-BE49-F238E27FC236}">
                <a16:creationId xmlns:a16="http://schemas.microsoft.com/office/drawing/2014/main" id="{388EC669-CDBC-269F-98F2-792BCCE7D081}"/>
              </a:ext>
            </a:extLst>
          </p:cNvPr>
          <p:cNvSpPr>
            <a:spLocks noGrp="1"/>
          </p:cNvSpPr>
          <p:nvPr>
            <p:ph type="sldNum" sz="quarter" idx="12"/>
          </p:nvPr>
        </p:nvSpPr>
        <p:spPr>
          <a:xfrm>
            <a:off x="6217920" y="6124406"/>
            <a:ext cx="5288280" cy="365125"/>
          </a:xfrm>
        </p:spPr>
        <p:txBody>
          <a:bodyPr/>
          <a:lstStyle/>
          <a:p>
            <a:r>
              <a:rPr lang="en-US" dirty="0"/>
              <a:t>Simpson College – Confidential   I   </a:t>
            </a:r>
            <a:fld id="{4E092C06-CCF2-2E4B-A113-A494E7448094}" type="slidenum">
              <a:rPr lang="en-US" smtClean="0"/>
              <a:t>‹#›</a:t>
            </a:fld>
            <a:endParaRPr lang="en-US" dirty="0"/>
          </a:p>
        </p:txBody>
      </p:sp>
      <p:pic>
        <p:nvPicPr>
          <p:cNvPr id="8" name="Picture 7" descr="A yellow and black logo&#10;&#10;Description automatically generated">
            <a:extLst>
              <a:ext uri="{FF2B5EF4-FFF2-40B4-BE49-F238E27FC236}">
                <a16:creationId xmlns:a16="http://schemas.microsoft.com/office/drawing/2014/main" id="{51079968-E8E4-DC4C-7AA1-5946F99269B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90693" y="5985644"/>
            <a:ext cx="3204258" cy="596348"/>
          </a:xfrm>
          <a:prstGeom prst="rect">
            <a:avLst/>
          </a:prstGeom>
        </p:spPr>
      </p:pic>
      <p:sp>
        <p:nvSpPr>
          <p:cNvPr id="9" name="Rectangle 8">
            <a:extLst>
              <a:ext uri="{FF2B5EF4-FFF2-40B4-BE49-F238E27FC236}">
                <a16:creationId xmlns:a16="http://schemas.microsoft.com/office/drawing/2014/main" id="{B837429B-095D-EE05-B428-82742997BF24}"/>
              </a:ext>
            </a:extLst>
          </p:cNvPr>
          <p:cNvSpPr/>
          <p:nvPr userDrawn="1"/>
        </p:nvSpPr>
        <p:spPr>
          <a:xfrm>
            <a:off x="-2" y="5715688"/>
            <a:ext cx="12192000" cy="106230"/>
          </a:xfrm>
          <a:prstGeom prst="rect">
            <a:avLst/>
          </a:prstGeom>
          <a:solidFill>
            <a:srgbClr val="EAEAE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054063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itle - 2-Column Text Content 0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354148-0F6C-B749-B75B-281745D53D7A}"/>
              </a:ext>
            </a:extLst>
          </p:cNvPr>
          <p:cNvSpPr>
            <a:spLocks noGrp="1"/>
          </p:cNvSpPr>
          <p:nvPr>
            <p:ph type="title"/>
          </p:nvPr>
        </p:nvSpPr>
        <p:spPr/>
        <p:txBody>
          <a:bodyPr anchor="t" anchorCtr="0"/>
          <a:lstStyle/>
          <a:p>
            <a:r>
              <a:rPr lang="en-US" dirty="0"/>
              <a:t>Click to edit Master title style</a:t>
            </a:r>
          </a:p>
        </p:txBody>
      </p:sp>
      <p:sp>
        <p:nvSpPr>
          <p:cNvPr id="3" name="Content Placeholder 2">
            <a:extLst>
              <a:ext uri="{FF2B5EF4-FFF2-40B4-BE49-F238E27FC236}">
                <a16:creationId xmlns:a16="http://schemas.microsoft.com/office/drawing/2014/main" id="{1E1E9EA3-360F-6947-A49D-1A1866BCE4DA}"/>
              </a:ext>
            </a:extLst>
          </p:cNvPr>
          <p:cNvSpPr>
            <a:spLocks noGrp="1"/>
          </p:cNvSpPr>
          <p:nvPr>
            <p:ph sz="half" idx="1"/>
          </p:nvPr>
        </p:nvSpPr>
        <p:spPr>
          <a:xfrm>
            <a:off x="685800" y="1825625"/>
            <a:ext cx="5181600" cy="372633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77B266C9-D6B5-ED43-8583-98B58762D4E4}"/>
              </a:ext>
            </a:extLst>
          </p:cNvPr>
          <p:cNvSpPr>
            <a:spLocks noGrp="1"/>
          </p:cNvSpPr>
          <p:nvPr>
            <p:ph sz="half" idx="2"/>
          </p:nvPr>
        </p:nvSpPr>
        <p:spPr>
          <a:xfrm>
            <a:off x="6324602" y="1825625"/>
            <a:ext cx="5181600" cy="372633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a:extLst>
              <a:ext uri="{FF2B5EF4-FFF2-40B4-BE49-F238E27FC236}">
                <a16:creationId xmlns:a16="http://schemas.microsoft.com/office/drawing/2014/main" id="{DCB70BFB-C4EE-94A6-7E42-FADB2077FE0F}"/>
              </a:ext>
            </a:extLst>
          </p:cNvPr>
          <p:cNvSpPr/>
          <p:nvPr userDrawn="1"/>
        </p:nvSpPr>
        <p:spPr>
          <a:xfrm>
            <a:off x="0" y="5796953"/>
            <a:ext cx="12192000" cy="1061047"/>
          </a:xfrm>
          <a:prstGeom prst="rect">
            <a:avLst/>
          </a:prstGeom>
          <a:solidFill>
            <a:srgbClr val="9F1A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Slide Number Placeholder 5">
            <a:extLst>
              <a:ext uri="{FF2B5EF4-FFF2-40B4-BE49-F238E27FC236}">
                <a16:creationId xmlns:a16="http://schemas.microsoft.com/office/drawing/2014/main" id="{94A8886F-D5CF-79C7-9FD0-35309835E13D}"/>
              </a:ext>
            </a:extLst>
          </p:cNvPr>
          <p:cNvSpPr>
            <a:spLocks noGrp="1"/>
          </p:cNvSpPr>
          <p:nvPr>
            <p:ph type="sldNum" sz="quarter" idx="12"/>
          </p:nvPr>
        </p:nvSpPr>
        <p:spPr>
          <a:xfrm>
            <a:off x="6217920" y="6124406"/>
            <a:ext cx="5288280" cy="365125"/>
          </a:xfrm>
        </p:spPr>
        <p:txBody>
          <a:bodyPr/>
          <a:lstStyle/>
          <a:p>
            <a:r>
              <a:rPr lang="en-US" dirty="0"/>
              <a:t>Simpson College – Confidential   I   </a:t>
            </a:r>
            <a:fld id="{4E092C06-CCF2-2E4B-A113-A494E7448094}" type="slidenum">
              <a:rPr lang="en-US" smtClean="0"/>
              <a:t>‹#›</a:t>
            </a:fld>
            <a:endParaRPr lang="en-US" dirty="0"/>
          </a:p>
        </p:txBody>
      </p:sp>
      <p:pic>
        <p:nvPicPr>
          <p:cNvPr id="8" name="Picture 7" descr="A yellow and black logo&#10;&#10;Description automatically generated">
            <a:extLst>
              <a:ext uri="{FF2B5EF4-FFF2-40B4-BE49-F238E27FC236}">
                <a16:creationId xmlns:a16="http://schemas.microsoft.com/office/drawing/2014/main" id="{84B22A31-C596-A127-92F7-C7774A2AA463}"/>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90693" y="5985644"/>
            <a:ext cx="3204258" cy="596348"/>
          </a:xfrm>
          <a:prstGeom prst="rect">
            <a:avLst/>
          </a:prstGeom>
        </p:spPr>
      </p:pic>
      <p:sp>
        <p:nvSpPr>
          <p:cNvPr id="9" name="Rectangle 8">
            <a:extLst>
              <a:ext uri="{FF2B5EF4-FFF2-40B4-BE49-F238E27FC236}">
                <a16:creationId xmlns:a16="http://schemas.microsoft.com/office/drawing/2014/main" id="{0B6D50EB-1F88-1980-447F-D5E799553B29}"/>
              </a:ext>
            </a:extLst>
          </p:cNvPr>
          <p:cNvSpPr/>
          <p:nvPr userDrawn="1"/>
        </p:nvSpPr>
        <p:spPr>
          <a:xfrm>
            <a:off x="-2" y="5715688"/>
            <a:ext cx="12192000" cy="106230"/>
          </a:xfrm>
          <a:prstGeom prst="rect">
            <a:avLst/>
          </a:prstGeom>
          <a:solidFill>
            <a:srgbClr val="EAEAE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1611585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Title - 2-Column Text Content 0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B14467-1C6C-7543-B616-1B98D97DBD22}"/>
              </a:ext>
            </a:extLst>
          </p:cNvPr>
          <p:cNvSpPr>
            <a:spLocks noGrp="1"/>
          </p:cNvSpPr>
          <p:nvPr>
            <p:ph type="title"/>
          </p:nvPr>
        </p:nvSpPr>
        <p:spPr>
          <a:xfrm>
            <a:off x="685800" y="685800"/>
            <a:ext cx="10820400" cy="925863"/>
          </a:xfrm>
        </p:spPr>
        <p:txBody>
          <a:bodyPr anchor="t" anchorCtr="0"/>
          <a:lstStyle/>
          <a:p>
            <a:r>
              <a:rPr lang="en-US" dirty="0"/>
              <a:t>Click to edit Master title style</a:t>
            </a:r>
          </a:p>
        </p:txBody>
      </p:sp>
      <p:sp>
        <p:nvSpPr>
          <p:cNvPr id="3" name="Text Placeholder 2">
            <a:extLst>
              <a:ext uri="{FF2B5EF4-FFF2-40B4-BE49-F238E27FC236}">
                <a16:creationId xmlns:a16="http://schemas.microsoft.com/office/drawing/2014/main" id="{CDB003EC-8FB4-6248-82C6-A67ED75D7BDD}"/>
              </a:ext>
            </a:extLst>
          </p:cNvPr>
          <p:cNvSpPr>
            <a:spLocks noGrp="1"/>
          </p:cNvSpPr>
          <p:nvPr>
            <p:ph type="body" idx="1"/>
          </p:nvPr>
        </p:nvSpPr>
        <p:spPr>
          <a:xfrm>
            <a:off x="685800" y="1828800"/>
            <a:ext cx="5157787" cy="688770"/>
          </a:xfrm>
        </p:spPr>
        <p:txBody>
          <a:bodyPr anchor="t" anchorCtr="0"/>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26B5024F-40D7-F344-858E-7CFF6007E17A}"/>
              </a:ext>
            </a:extLst>
          </p:cNvPr>
          <p:cNvSpPr>
            <a:spLocks noGrp="1"/>
          </p:cNvSpPr>
          <p:nvPr>
            <p:ph sz="half" idx="2"/>
          </p:nvPr>
        </p:nvSpPr>
        <p:spPr>
          <a:xfrm>
            <a:off x="698500" y="2743200"/>
            <a:ext cx="5157787" cy="275912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B98E3D72-FA1F-2549-8363-109DDD0DC11B}"/>
              </a:ext>
            </a:extLst>
          </p:cNvPr>
          <p:cNvSpPr>
            <a:spLocks noGrp="1"/>
          </p:cNvSpPr>
          <p:nvPr>
            <p:ph type="body" sz="quarter" idx="3"/>
          </p:nvPr>
        </p:nvSpPr>
        <p:spPr>
          <a:xfrm>
            <a:off x="6297612" y="1828800"/>
            <a:ext cx="5183188" cy="691029"/>
          </a:xfrm>
        </p:spPr>
        <p:txBody>
          <a:bodyPr anchor="t" anchorCtr="0"/>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5D73988-C803-F047-A1EA-2D882A70957D}"/>
              </a:ext>
            </a:extLst>
          </p:cNvPr>
          <p:cNvSpPr>
            <a:spLocks noGrp="1"/>
          </p:cNvSpPr>
          <p:nvPr>
            <p:ph sz="quarter" idx="4"/>
          </p:nvPr>
        </p:nvSpPr>
        <p:spPr>
          <a:xfrm>
            <a:off x="6310312" y="2743201"/>
            <a:ext cx="5183188" cy="275912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a:extLst>
              <a:ext uri="{FF2B5EF4-FFF2-40B4-BE49-F238E27FC236}">
                <a16:creationId xmlns:a16="http://schemas.microsoft.com/office/drawing/2014/main" id="{AA2ECB12-9E0E-B714-4CE9-18C33351D765}"/>
              </a:ext>
            </a:extLst>
          </p:cNvPr>
          <p:cNvSpPr/>
          <p:nvPr userDrawn="1"/>
        </p:nvSpPr>
        <p:spPr>
          <a:xfrm>
            <a:off x="0" y="5796953"/>
            <a:ext cx="12192000" cy="1061047"/>
          </a:xfrm>
          <a:prstGeom prst="rect">
            <a:avLst/>
          </a:prstGeom>
          <a:solidFill>
            <a:srgbClr val="9F1A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Slide Number Placeholder 5">
            <a:extLst>
              <a:ext uri="{FF2B5EF4-FFF2-40B4-BE49-F238E27FC236}">
                <a16:creationId xmlns:a16="http://schemas.microsoft.com/office/drawing/2014/main" id="{88D23150-B7CC-4049-0AF6-D99479DC8A7D}"/>
              </a:ext>
            </a:extLst>
          </p:cNvPr>
          <p:cNvSpPr>
            <a:spLocks noGrp="1"/>
          </p:cNvSpPr>
          <p:nvPr>
            <p:ph type="sldNum" sz="quarter" idx="12"/>
          </p:nvPr>
        </p:nvSpPr>
        <p:spPr>
          <a:xfrm>
            <a:off x="6217920" y="6124406"/>
            <a:ext cx="5288280" cy="365125"/>
          </a:xfrm>
        </p:spPr>
        <p:txBody>
          <a:bodyPr/>
          <a:lstStyle/>
          <a:p>
            <a:r>
              <a:rPr lang="en-US" dirty="0"/>
              <a:t>Simpson College – Confidential   I   </a:t>
            </a:r>
            <a:fld id="{4E092C06-CCF2-2E4B-A113-A494E7448094}" type="slidenum">
              <a:rPr lang="en-US" smtClean="0"/>
              <a:t>‹#›</a:t>
            </a:fld>
            <a:endParaRPr lang="en-US" dirty="0"/>
          </a:p>
        </p:txBody>
      </p:sp>
      <p:pic>
        <p:nvPicPr>
          <p:cNvPr id="10" name="Picture 9" descr="A yellow and black logo&#10;&#10;Description automatically generated">
            <a:extLst>
              <a:ext uri="{FF2B5EF4-FFF2-40B4-BE49-F238E27FC236}">
                <a16:creationId xmlns:a16="http://schemas.microsoft.com/office/drawing/2014/main" id="{2443194E-396B-A6BB-9F35-611406710062}"/>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90693" y="5985644"/>
            <a:ext cx="3204258" cy="596348"/>
          </a:xfrm>
          <a:prstGeom prst="rect">
            <a:avLst/>
          </a:prstGeom>
        </p:spPr>
      </p:pic>
      <p:sp>
        <p:nvSpPr>
          <p:cNvPr id="11" name="Rectangle 10">
            <a:extLst>
              <a:ext uri="{FF2B5EF4-FFF2-40B4-BE49-F238E27FC236}">
                <a16:creationId xmlns:a16="http://schemas.microsoft.com/office/drawing/2014/main" id="{54DDED6B-4233-EBB8-D1F1-604CA276AE49}"/>
              </a:ext>
            </a:extLst>
          </p:cNvPr>
          <p:cNvSpPr/>
          <p:nvPr userDrawn="1"/>
        </p:nvSpPr>
        <p:spPr>
          <a:xfrm>
            <a:off x="-2" y="5715688"/>
            <a:ext cx="12192000" cy="106230"/>
          </a:xfrm>
          <a:prstGeom prst="rect">
            <a:avLst/>
          </a:prstGeom>
          <a:solidFill>
            <a:srgbClr val="EAEAE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1055396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A43F85-E0EC-734D-A377-6922E576F046}"/>
              </a:ext>
            </a:extLst>
          </p:cNvPr>
          <p:cNvSpPr>
            <a:spLocks noGrp="1"/>
          </p:cNvSpPr>
          <p:nvPr>
            <p:ph type="title"/>
          </p:nvPr>
        </p:nvSpPr>
        <p:spPr>
          <a:xfrm>
            <a:off x="685800" y="685800"/>
            <a:ext cx="3932237" cy="1629137"/>
          </a:xfrm>
        </p:spPr>
        <p:txBody>
          <a:bodyPr anchor="t" anchorCtr="0"/>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755A003-06FD-1049-B84A-6D518D545864}"/>
              </a:ext>
            </a:extLst>
          </p:cNvPr>
          <p:cNvSpPr>
            <a:spLocks noGrp="1"/>
          </p:cNvSpPr>
          <p:nvPr>
            <p:ph idx="1"/>
          </p:nvPr>
        </p:nvSpPr>
        <p:spPr>
          <a:xfrm>
            <a:off x="4800600" y="685801"/>
            <a:ext cx="6705600" cy="48661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F8EB7C59-A3CF-FA4C-953D-562FFB884F0E}"/>
              </a:ext>
            </a:extLst>
          </p:cNvPr>
          <p:cNvSpPr>
            <a:spLocks noGrp="1"/>
          </p:cNvSpPr>
          <p:nvPr>
            <p:ph type="body" sz="half" idx="2"/>
          </p:nvPr>
        </p:nvSpPr>
        <p:spPr>
          <a:xfrm>
            <a:off x="685800" y="2446316"/>
            <a:ext cx="3932237" cy="3074629"/>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8" name="Rectangle 7">
            <a:extLst>
              <a:ext uri="{FF2B5EF4-FFF2-40B4-BE49-F238E27FC236}">
                <a16:creationId xmlns:a16="http://schemas.microsoft.com/office/drawing/2014/main" id="{E8BDA1E6-BA67-5850-758F-77EC72E95D74}"/>
              </a:ext>
            </a:extLst>
          </p:cNvPr>
          <p:cNvSpPr/>
          <p:nvPr userDrawn="1"/>
        </p:nvSpPr>
        <p:spPr>
          <a:xfrm>
            <a:off x="0" y="5796953"/>
            <a:ext cx="12192000" cy="1061047"/>
          </a:xfrm>
          <a:prstGeom prst="rect">
            <a:avLst/>
          </a:prstGeom>
          <a:solidFill>
            <a:srgbClr val="9F1A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descr="A yellow and black logo&#10;&#10;Description automatically generated">
            <a:extLst>
              <a:ext uri="{FF2B5EF4-FFF2-40B4-BE49-F238E27FC236}">
                <a16:creationId xmlns:a16="http://schemas.microsoft.com/office/drawing/2014/main" id="{BE8E4EF8-1F0A-FF6C-B0E5-62837EA5EEB3}"/>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90693" y="5985644"/>
            <a:ext cx="3204258" cy="596348"/>
          </a:xfrm>
          <a:prstGeom prst="rect">
            <a:avLst/>
          </a:prstGeom>
        </p:spPr>
      </p:pic>
      <p:sp>
        <p:nvSpPr>
          <p:cNvPr id="10" name="Rectangle 9">
            <a:extLst>
              <a:ext uri="{FF2B5EF4-FFF2-40B4-BE49-F238E27FC236}">
                <a16:creationId xmlns:a16="http://schemas.microsoft.com/office/drawing/2014/main" id="{EA1E6A04-B9CE-6137-6788-618428EDEC09}"/>
              </a:ext>
            </a:extLst>
          </p:cNvPr>
          <p:cNvSpPr/>
          <p:nvPr userDrawn="1"/>
        </p:nvSpPr>
        <p:spPr>
          <a:xfrm>
            <a:off x="-2" y="5715688"/>
            <a:ext cx="12192000" cy="106230"/>
          </a:xfrm>
          <a:prstGeom prst="rect">
            <a:avLst/>
          </a:prstGeom>
          <a:solidFill>
            <a:srgbClr val="EAEAE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Slide Number Placeholder 5">
            <a:extLst>
              <a:ext uri="{FF2B5EF4-FFF2-40B4-BE49-F238E27FC236}">
                <a16:creationId xmlns:a16="http://schemas.microsoft.com/office/drawing/2014/main" id="{0CFE0B82-F47A-4BB6-538C-51D204F44625}"/>
              </a:ext>
            </a:extLst>
          </p:cNvPr>
          <p:cNvSpPr>
            <a:spLocks noGrp="1"/>
          </p:cNvSpPr>
          <p:nvPr>
            <p:ph type="sldNum" sz="quarter" idx="12"/>
          </p:nvPr>
        </p:nvSpPr>
        <p:spPr>
          <a:xfrm>
            <a:off x="6217920" y="6124406"/>
            <a:ext cx="5288280" cy="365125"/>
          </a:xfrm>
        </p:spPr>
        <p:txBody>
          <a:bodyPr/>
          <a:lstStyle/>
          <a:p>
            <a:r>
              <a:rPr lang="en-US" dirty="0"/>
              <a:t>Simpson College – Confidential   I   </a:t>
            </a:r>
            <a:fld id="{4E092C06-CCF2-2E4B-A113-A494E7448094}" type="slidenum">
              <a:rPr lang="en-US" smtClean="0"/>
              <a:t>‹#›</a:t>
            </a:fld>
            <a:endParaRPr lang="en-US" dirty="0"/>
          </a:p>
        </p:txBody>
      </p:sp>
    </p:spTree>
    <p:extLst>
      <p:ext uri="{BB962C8B-B14F-4D97-AF65-F5344CB8AC3E}">
        <p14:creationId xmlns:p14="http://schemas.microsoft.com/office/powerpoint/2010/main" val="32789632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732FBA-F6C6-9F46-A394-46CBC6B6300E}"/>
              </a:ext>
            </a:extLst>
          </p:cNvPr>
          <p:cNvSpPr>
            <a:spLocks noGrp="1"/>
          </p:cNvSpPr>
          <p:nvPr>
            <p:ph type="title"/>
          </p:nvPr>
        </p:nvSpPr>
        <p:spPr>
          <a:xfrm>
            <a:off x="685800" y="685800"/>
            <a:ext cx="3932237" cy="2011101"/>
          </a:xfrm>
        </p:spPr>
        <p:txBody>
          <a:bodyPr anchor="t" anchorCtr="0"/>
          <a:lstStyle>
            <a:lvl1pPr>
              <a:defRPr sz="3200"/>
            </a:lvl1pPr>
          </a:lstStyle>
          <a:p>
            <a:r>
              <a:rPr lang="en-US" dirty="0"/>
              <a:t>Click to edit Master title style</a:t>
            </a:r>
          </a:p>
        </p:txBody>
      </p:sp>
      <p:sp>
        <p:nvSpPr>
          <p:cNvPr id="3" name="Picture Placeholder 2">
            <a:extLst>
              <a:ext uri="{FF2B5EF4-FFF2-40B4-BE49-F238E27FC236}">
                <a16:creationId xmlns:a16="http://schemas.microsoft.com/office/drawing/2014/main" id="{145B0C05-9F5C-F449-9C09-ECD5CF5E6050}"/>
              </a:ext>
            </a:extLst>
          </p:cNvPr>
          <p:cNvSpPr>
            <a:spLocks noGrp="1"/>
          </p:cNvSpPr>
          <p:nvPr>
            <p:ph type="pic" idx="1"/>
          </p:nvPr>
        </p:nvSpPr>
        <p:spPr>
          <a:xfrm>
            <a:off x="4800600" y="685800"/>
            <a:ext cx="6705600" cy="486616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ACA8534D-CA3B-814E-8994-73E03739056E}"/>
              </a:ext>
            </a:extLst>
          </p:cNvPr>
          <p:cNvSpPr>
            <a:spLocks noGrp="1"/>
          </p:cNvSpPr>
          <p:nvPr>
            <p:ph type="body" sz="half" idx="2"/>
          </p:nvPr>
        </p:nvSpPr>
        <p:spPr>
          <a:xfrm>
            <a:off x="685800" y="2743200"/>
            <a:ext cx="3932237" cy="280876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10" name="Rectangle 9">
            <a:extLst>
              <a:ext uri="{FF2B5EF4-FFF2-40B4-BE49-F238E27FC236}">
                <a16:creationId xmlns:a16="http://schemas.microsoft.com/office/drawing/2014/main" id="{32431BAF-E421-A19B-498F-80D1016709DE}"/>
              </a:ext>
            </a:extLst>
          </p:cNvPr>
          <p:cNvSpPr/>
          <p:nvPr userDrawn="1"/>
        </p:nvSpPr>
        <p:spPr>
          <a:xfrm>
            <a:off x="0" y="5796953"/>
            <a:ext cx="12192000" cy="1061047"/>
          </a:xfrm>
          <a:prstGeom prst="rect">
            <a:avLst/>
          </a:prstGeom>
          <a:solidFill>
            <a:srgbClr val="9F1A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descr="A yellow and black logo&#10;&#10;Description automatically generated">
            <a:extLst>
              <a:ext uri="{FF2B5EF4-FFF2-40B4-BE49-F238E27FC236}">
                <a16:creationId xmlns:a16="http://schemas.microsoft.com/office/drawing/2014/main" id="{C949C281-0C25-E107-5B1F-01E70E3D720E}"/>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90693" y="5985644"/>
            <a:ext cx="3204258" cy="596348"/>
          </a:xfrm>
          <a:prstGeom prst="rect">
            <a:avLst/>
          </a:prstGeom>
        </p:spPr>
      </p:pic>
      <p:sp>
        <p:nvSpPr>
          <p:cNvPr id="12" name="Rectangle 11">
            <a:extLst>
              <a:ext uri="{FF2B5EF4-FFF2-40B4-BE49-F238E27FC236}">
                <a16:creationId xmlns:a16="http://schemas.microsoft.com/office/drawing/2014/main" id="{8DC17157-A85F-BC4C-64B1-2ABB19A3BD04}"/>
              </a:ext>
            </a:extLst>
          </p:cNvPr>
          <p:cNvSpPr/>
          <p:nvPr userDrawn="1"/>
        </p:nvSpPr>
        <p:spPr>
          <a:xfrm>
            <a:off x="-2" y="5715688"/>
            <a:ext cx="12192000" cy="106230"/>
          </a:xfrm>
          <a:prstGeom prst="rect">
            <a:avLst/>
          </a:prstGeom>
          <a:solidFill>
            <a:srgbClr val="EAEAE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Slide Number Placeholder 5">
            <a:extLst>
              <a:ext uri="{FF2B5EF4-FFF2-40B4-BE49-F238E27FC236}">
                <a16:creationId xmlns:a16="http://schemas.microsoft.com/office/drawing/2014/main" id="{B1D71EF6-667C-CBAF-335A-A26F9A65B1AC}"/>
              </a:ext>
            </a:extLst>
          </p:cNvPr>
          <p:cNvSpPr>
            <a:spLocks noGrp="1"/>
          </p:cNvSpPr>
          <p:nvPr>
            <p:ph type="sldNum" sz="quarter" idx="12"/>
          </p:nvPr>
        </p:nvSpPr>
        <p:spPr>
          <a:xfrm>
            <a:off x="6217920" y="6124406"/>
            <a:ext cx="5288280" cy="365125"/>
          </a:xfrm>
        </p:spPr>
        <p:txBody>
          <a:bodyPr/>
          <a:lstStyle/>
          <a:p>
            <a:r>
              <a:rPr lang="en-US" dirty="0"/>
              <a:t>Simpson College – Confidential   I   </a:t>
            </a:r>
            <a:fld id="{4E092C06-CCF2-2E4B-A113-A494E7448094}" type="slidenum">
              <a:rPr lang="en-US" smtClean="0"/>
              <a:t>‹#›</a:t>
            </a:fld>
            <a:endParaRPr lang="en-US" dirty="0"/>
          </a:p>
        </p:txBody>
      </p:sp>
    </p:spTree>
    <p:extLst>
      <p:ext uri="{BB962C8B-B14F-4D97-AF65-F5344CB8AC3E}">
        <p14:creationId xmlns:p14="http://schemas.microsoft.com/office/powerpoint/2010/main" val="26311833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Foot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25D73F-0D34-CB4F-91A7-C9F67C37D84E}"/>
              </a:ext>
            </a:extLst>
          </p:cNvPr>
          <p:cNvSpPr>
            <a:spLocks noGrp="1"/>
          </p:cNvSpPr>
          <p:nvPr>
            <p:ph type="title"/>
          </p:nvPr>
        </p:nvSpPr>
        <p:spPr/>
        <p:txBody>
          <a:bodyPr anchor="t" anchorCtr="0"/>
          <a:lstStyle>
            <a:lvl1pPr>
              <a:defRPr/>
            </a:lvl1pPr>
          </a:lstStyle>
          <a:p>
            <a:endParaRPr lang="en-US" dirty="0"/>
          </a:p>
        </p:txBody>
      </p:sp>
      <p:sp>
        <p:nvSpPr>
          <p:cNvPr id="3" name="Rectangle 2">
            <a:extLst>
              <a:ext uri="{FF2B5EF4-FFF2-40B4-BE49-F238E27FC236}">
                <a16:creationId xmlns:a16="http://schemas.microsoft.com/office/drawing/2014/main" id="{8C61B50E-20E0-2CE7-79C3-F70B5E36EBAB}"/>
              </a:ext>
            </a:extLst>
          </p:cNvPr>
          <p:cNvSpPr/>
          <p:nvPr userDrawn="1"/>
        </p:nvSpPr>
        <p:spPr>
          <a:xfrm>
            <a:off x="0" y="5796953"/>
            <a:ext cx="12192000" cy="1061047"/>
          </a:xfrm>
          <a:prstGeom prst="rect">
            <a:avLst/>
          </a:prstGeom>
          <a:solidFill>
            <a:srgbClr val="9F1A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Slide Number Placeholder 5">
            <a:extLst>
              <a:ext uri="{FF2B5EF4-FFF2-40B4-BE49-F238E27FC236}">
                <a16:creationId xmlns:a16="http://schemas.microsoft.com/office/drawing/2014/main" id="{CEC5759B-53CD-10F9-001F-CF414CC1A458}"/>
              </a:ext>
            </a:extLst>
          </p:cNvPr>
          <p:cNvSpPr>
            <a:spLocks noGrp="1"/>
          </p:cNvSpPr>
          <p:nvPr>
            <p:ph type="sldNum" sz="quarter" idx="12"/>
          </p:nvPr>
        </p:nvSpPr>
        <p:spPr>
          <a:xfrm>
            <a:off x="6217920" y="6124406"/>
            <a:ext cx="5288280" cy="365125"/>
          </a:xfrm>
        </p:spPr>
        <p:txBody>
          <a:bodyPr/>
          <a:lstStyle/>
          <a:p>
            <a:r>
              <a:rPr lang="en-US" dirty="0"/>
              <a:t>Simpson College – Confidential   I   </a:t>
            </a:r>
            <a:fld id="{4E092C06-CCF2-2E4B-A113-A494E7448094}" type="slidenum">
              <a:rPr lang="en-US" smtClean="0"/>
              <a:t>‹#›</a:t>
            </a:fld>
            <a:endParaRPr lang="en-US" dirty="0"/>
          </a:p>
        </p:txBody>
      </p:sp>
      <p:pic>
        <p:nvPicPr>
          <p:cNvPr id="6" name="Picture 5" descr="A yellow and black logo&#10;&#10;Description automatically generated">
            <a:extLst>
              <a:ext uri="{FF2B5EF4-FFF2-40B4-BE49-F238E27FC236}">
                <a16:creationId xmlns:a16="http://schemas.microsoft.com/office/drawing/2014/main" id="{0E95AB3C-C5F0-ACF9-5DA1-77E3773100BC}"/>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90693" y="5985644"/>
            <a:ext cx="3204258" cy="596348"/>
          </a:xfrm>
          <a:prstGeom prst="rect">
            <a:avLst/>
          </a:prstGeom>
        </p:spPr>
      </p:pic>
      <p:sp>
        <p:nvSpPr>
          <p:cNvPr id="7" name="Rectangle 6">
            <a:extLst>
              <a:ext uri="{FF2B5EF4-FFF2-40B4-BE49-F238E27FC236}">
                <a16:creationId xmlns:a16="http://schemas.microsoft.com/office/drawing/2014/main" id="{34443281-D999-FABF-3F3E-B00CFA72F2D5}"/>
              </a:ext>
            </a:extLst>
          </p:cNvPr>
          <p:cNvSpPr/>
          <p:nvPr userDrawn="1"/>
        </p:nvSpPr>
        <p:spPr>
          <a:xfrm>
            <a:off x="-2" y="5715688"/>
            <a:ext cx="12192000" cy="106230"/>
          </a:xfrm>
          <a:prstGeom prst="rect">
            <a:avLst/>
          </a:prstGeom>
          <a:solidFill>
            <a:srgbClr val="EAEAE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2006684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Footer">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7282A6B-51BB-AD4C-DCB0-43DE3673C418}"/>
              </a:ext>
            </a:extLst>
          </p:cNvPr>
          <p:cNvSpPr/>
          <p:nvPr userDrawn="1"/>
        </p:nvSpPr>
        <p:spPr>
          <a:xfrm>
            <a:off x="0" y="5796953"/>
            <a:ext cx="12192000" cy="1061047"/>
          </a:xfrm>
          <a:prstGeom prst="rect">
            <a:avLst/>
          </a:prstGeom>
          <a:solidFill>
            <a:srgbClr val="9F1A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descr="A yellow and black logo&#10;&#10;Description automatically generated">
            <a:extLst>
              <a:ext uri="{FF2B5EF4-FFF2-40B4-BE49-F238E27FC236}">
                <a16:creationId xmlns:a16="http://schemas.microsoft.com/office/drawing/2014/main" id="{3D195124-45FF-9C89-5B8F-6B981E9D00B6}"/>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90693" y="5985644"/>
            <a:ext cx="3204258" cy="596348"/>
          </a:xfrm>
          <a:prstGeom prst="rect">
            <a:avLst/>
          </a:prstGeom>
        </p:spPr>
      </p:pic>
      <p:sp>
        <p:nvSpPr>
          <p:cNvPr id="6" name="Rectangle 5">
            <a:extLst>
              <a:ext uri="{FF2B5EF4-FFF2-40B4-BE49-F238E27FC236}">
                <a16:creationId xmlns:a16="http://schemas.microsoft.com/office/drawing/2014/main" id="{85D63437-5122-0CD1-4866-4EB044981B7B}"/>
              </a:ext>
            </a:extLst>
          </p:cNvPr>
          <p:cNvSpPr/>
          <p:nvPr userDrawn="1"/>
        </p:nvSpPr>
        <p:spPr>
          <a:xfrm>
            <a:off x="-2" y="5715688"/>
            <a:ext cx="12192000" cy="106230"/>
          </a:xfrm>
          <a:prstGeom prst="rect">
            <a:avLst/>
          </a:prstGeom>
          <a:solidFill>
            <a:srgbClr val="EAEAE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5487645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Image Divider 0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7282A6B-51BB-AD4C-DCB0-43DE3673C418}"/>
              </a:ext>
            </a:extLst>
          </p:cNvPr>
          <p:cNvSpPr/>
          <p:nvPr userDrawn="1"/>
        </p:nvSpPr>
        <p:spPr>
          <a:xfrm>
            <a:off x="0" y="5796953"/>
            <a:ext cx="12192000" cy="1061047"/>
          </a:xfrm>
          <a:prstGeom prst="rect">
            <a:avLst/>
          </a:prstGeom>
          <a:solidFill>
            <a:srgbClr val="9F1A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descr="A yellow and black logo&#10;&#10;Description automatically generated">
            <a:extLst>
              <a:ext uri="{FF2B5EF4-FFF2-40B4-BE49-F238E27FC236}">
                <a16:creationId xmlns:a16="http://schemas.microsoft.com/office/drawing/2014/main" id="{3D195124-45FF-9C89-5B8F-6B981E9D00B6}"/>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90693" y="5985644"/>
            <a:ext cx="3204258" cy="596348"/>
          </a:xfrm>
          <a:prstGeom prst="rect">
            <a:avLst/>
          </a:prstGeom>
        </p:spPr>
      </p:pic>
      <p:sp>
        <p:nvSpPr>
          <p:cNvPr id="6" name="Rectangle 5">
            <a:extLst>
              <a:ext uri="{FF2B5EF4-FFF2-40B4-BE49-F238E27FC236}">
                <a16:creationId xmlns:a16="http://schemas.microsoft.com/office/drawing/2014/main" id="{85D63437-5122-0CD1-4866-4EB044981B7B}"/>
              </a:ext>
            </a:extLst>
          </p:cNvPr>
          <p:cNvSpPr/>
          <p:nvPr userDrawn="1"/>
        </p:nvSpPr>
        <p:spPr>
          <a:xfrm>
            <a:off x="-2" y="5715688"/>
            <a:ext cx="12192000" cy="106230"/>
          </a:xfrm>
          <a:prstGeom prst="rect">
            <a:avLst/>
          </a:prstGeom>
          <a:solidFill>
            <a:srgbClr val="EAEAE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A building with flags in front of it&#10;&#10;Description automatically generated">
            <a:extLst>
              <a:ext uri="{FF2B5EF4-FFF2-40B4-BE49-F238E27FC236}">
                <a16:creationId xmlns:a16="http://schemas.microsoft.com/office/drawing/2014/main" id="{3C975956-B58C-4130-459D-B739AB5E8B1B}"/>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0" y="0"/>
            <a:ext cx="12191998" cy="5633825"/>
          </a:xfrm>
          <a:prstGeom prst="rect">
            <a:avLst/>
          </a:prstGeom>
        </p:spPr>
      </p:pic>
      <p:sp>
        <p:nvSpPr>
          <p:cNvPr id="7" name="Title 1">
            <a:extLst>
              <a:ext uri="{FF2B5EF4-FFF2-40B4-BE49-F238E27FC236}">
                <a16:creationId xmlns:a16="http://schemas.microsoft.com/office/drawing/2014/main" id="{535E505F-0063-7E75-A74B-EA36C3553551}"/>
              </a:ext>
            </a:extLst>
          </p:cNvPr>
          <p:cNvSpPr txBox="1">
            <a:spLocks/>
          </p:cNvSpPr>
          <p:nvPr userDrawn="1"/>
        </p:nvSpPr>
        <p:spPr>
          <a:xfrm>
            <a:off x="685799" y="685800"/>
            <a:ext cx="7661787" cy="3993806"/>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3600" kern="1200">
                <a:solidFill>
                  <a:schemeClr val="tx1"/>
                </a:solidFill>
                <a:latin typeface="Arial" panose="020B0604020202020204" pitchFamily="34" charset="0"/>
                <a:ea typeface="+mj-ea"/>
                <a:cs typeface="Arial" panose="020B0604020202020204" pitchFamily="34" charset="0"/>
              </a:defRPr>
            </a:lvl1pPr>
          </a:lstStyle>
          <a:p>
            <a:r>
              <a:rPr lang="en-US" sz="8800" b="1" dirty="0">
                <a:solidFill>
                  <a:srgbClr val="EAAB21"/>
                </a:solidFill>
                <a:highlight>
                  <a:srgbClr val="9F1A29"/>
                </a:highlight>
              </a:rPr>
              <a:t>Click to edit Master title </a:t>
            </a:r>
          </a:p>
          <a:p>
            <a:r>
              <a:rPr lang="en-US" sz="8800" b="1" dirty="0">
                <a:solidFill>
                  <a:srgbClr val="EAAB21"/>
                </a:solidFill>
                <a:highlight>
                  <a:srgbClr val="9F1A29"/>
                </a:highlight>
              </a:rPr>
              <a:t>style</a:t>
            </a:r>
          </a:p>
        </p:txBody>
      </p:sp>
    </p:spTree>
    <p:extLst>
      <p:ext uri="{BB962C8B-B14F-4D97-AF65-F5344CB8AC3E}">
        <p14:creationId xmlns:p14="http://schemas.microsoft.com/office/powerpoint/2010/main" val="18068143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over Slide Primary">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8F57873-C3FA-8C34-0839-133312E2D110}"/>
              </a:ext>
            </a:extLst>
          </p:cNvPr>
          <p:cNvSpPr/>
          <p:nvPr userDrawn="1"/>
        </p:nvSpPr>
        <p:spPr>
          <a:xfrm>
            <a:off x="0" y="0"/>
            <a:ext cx="12192000" cy="6858000"/>
          </a:xfrm>
          <a:prstGeom prst="rect">
            <a:avLst/>
          </a:prstGeom>
          <a:solidFill>
            <a:srgbClr val="9F1A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descr="A black background with a black square&#10;&#10;Description automatically generated with medium confidence">
            <a:extLst>
              <a:ext uri="{FF2B5EF4-FFF2-40B4-BE49-F238E27FC236}">
                <a16:creationId xmlns:a16="http://schemas.microsoft.com/office/drawing/2014/main" id="{F19A34FB-43B9-2583-1AAA-AE2762AC17C2}"/>
              </a:ext>
            </a:extLst>
          </p:cNvPr>
          <p:cNvPicPr>
            <a:picLocks noChangeAspect="1"/>
          </p:cNvPicPr>
          <p:nvPr userDrawn="1"/>
        </p:nvPicPr>
        <p:blipFill rotWithShape="1">
          <a:blip r:embed="rId2" cstate="print">
            <a:alphaModFix amt="10000"/>
            <a:extLst>
              <a:ext uri="{28A0092B-C50C-407E-A947-70E740481C1C}">
                <a14:useLocalDpi xmlns:a14="http://schemas.microsoft.com/office/drawing/2010/main"/>
              </a:ext>
            </a:extLst>
          </a:blip>
          <a:srcRect b="33279"/>
          <a:stretch/>
        </p:blipFill>
        <p:spPr>
          <a:xfrm>
            <a:off x="3099969" y="324465"/>
            <a:ext cx="5992058" cy="6533535"/>
          </a:xfrm>
          <a:prstGeom prst="rect">
            <a:avLst/>
          </a:prstGeom>
        </p:spPr>
      </p:pic>
      <p:sp>
        <p:nvSpPr>
          <p:cNvPr id="3" name="Title 1">
            <a:extLst>
              <a:ext uri="{FF2B5EF4-FFF2-40B4-BE49-F238E27FC236}">
                <a16:creationId xmlns:a16="http://schemas.microsoft.com/office/drawing/2014/main" id="{80C86AF0-CAE2-1554-6713-289E4142E618}"/>
              </a:ext>
            </a:extLst>
          </p:cNvPr>
          <p:cNvSpPr>
            <a:spLocks noGrp="1"/>
          </p:cNvSpPr>
          <p:nvPr>
            <p:ph type="title" hasCustomPrompt="1"/>
          </p:nvPr>
        </p:nvSpPr>
        <p:spPr>
          <a:xfrm>
            <a:off x="685799" y="3727048"/>
            <a:ext cx="10820399" cy="1192193"/>
          </a:xfrm>
        </p:spPr>
        <p:txBody>
          <a:bodyPr anchor="t" anchorCtr="0">
            <a:noAutofit/>
          </a:bodyPr>
          <a:lstStyle>
            <a:lvl1pPr algn="ctr">
              <a:defRPr sz="6000" b="1">
                <a:solidFill>
                  <a:schemeClr val="bg1"/>
                </a:solidFill>
              </a:defRPr>
            </a:lvl1pPr>
          </a:lstStyle>
          <a:p>
            <a:r>
              <a:rPr lang="en-US" dirty="0"/>
              <a:t>Board of Trustees</a:t>
            </a:r>
          </a:p>
        </p:txBody>
      </p:sp>
      <p:sp>
        <p:nvSpPr>
          <p:cNvPr id="5" name="Text Placeholder 2">
            <a:extLst>
              <a:ext uri="{FF2B5EF4-FFF2-40B4-BE49-F238E27FC236}">
                <a16:creationId xmlns:a16="http://schemas.microsoft.com/office/drawing/2014/main" id="{A7F9009D-20B0-7EB1-E418-F0BD60293322}"/>
              </a:ext>
            </a:extLst>
          </p:cNvPr>
          <p:cNvSpPr>
            <a:spLocks noGrp="1"/>
          </p:cNvSpPr>
          <p:nvPr>
            <p:ph type="body" idx="1" hasCustomPrompt="1"/>
          </p:nvPr>
        </p:nvSpPr>
        <p:spPr>
          <a:xfrm>
            <a:off x="685800" y="5098749"/>
            <a:ext cx="10820400" cy="931661"/>
          </a:xfrm>
        </p:spPr>
        <p:txBody>
          <a:bodyPr>
            <a:noAutofit/>
          </a:bodyPr>
          <a:lstStyle>
            <a:lvl1pPr marL="0" indent="0" algn="ctr">
              <a:buNone/>
              <a:defRPr sz="2400">
                <a:solidFill>
                  <a:srgbClr val="EAAB2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Executive Committee Meeting — Noon-1:30 p.m., Dec. 9, 2020</a:t>
            </a:r>
          </a:p>
        </p:txBody>
      </p:sp>
      <p:pic>
        <p:nvPicPr>
          <p:cNvPr id="7" name="Picture 6" descr="A yellow and black logo&#10;&#10;Description automatically generated">
            <a:extLst>
              <a:ext uri="{FF2B5EF4-FFF2-40B4-BE49-F238E27FC236}">
                <a16:creationId xmlns:a16="http://schemas.microsoft.com/office/drawing/2014/main" id="{67D0E134-B552-DA97-6D25-E709AF473647}"/>
              </a:ext>
            </a:extLst>
          </p:cNvPr>
          <p:cNvPicPr>
            <a:picLocks noChangeAspect="1"/>
          </p:cNvPicPr>
          <p:nvPr userDrawn="1"/>
        </p:nvPicPr>
        <p:blipFill>
          <a:blip r:embed="rId3"/>
          <a:stretch>
            <a:fillRect/>
          </a:stretch>
        </p:blipFill>
        <p:spPr>
          <a:xfrm>
            <a:off x="1525650" y="1202567"/>
            <a:ext cx="9140696" cy="1701185"/>
          </a:xfrm>
          <a:prstGeom prst="rect">
            <a:avLst/>
          </a:prstGeom>
        </p:spPr>
      </p:pic>
    </p:spTree>
    <p:extLst>
      <p:ext uri="{BB962C8B-B14F-4D97-AF65-F5344CB8AC3E}">
        <p14:creationId xmlns:p14="http://schemas.microsoft.com/office/powerpoint/2010/main" val="27420704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Image Divider 02">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7282A6B-51BB-AD4C-DCB0-43DE3673C418}"/>
              </a:ext>
            </a:extLst>
          </p:cNvPr>
          <p:cNvSpPr/>
          <p:nvPr userDrawn="1"/>
        </p:nvSpPr>
        <p:spPr>
          <a:xfrm>
            <a:off x="0" y="5796953"/>
            <a:ext cx="12192000" cy="1061047"/>
          </a:xfrm>
          <a:prstGeom prst="rect">
            <a:avLst/>
          </a:prstGeom>
          <a:solidFill>
            <a:srgbClr val="9F1A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descr="A yellow and black logo&#10;&#10;Description automatically generated">
            <a:extLst>
              <a:ext uri="{FF2B5EF4-FFF2-40B4-BE49-F238E27FC236}">
                <a16:creationId xmlns:a16="http://schemas.microsoft.com/office/drawing/2014/main" id="{3D195124-45FF-9C89-5B8F-6B981E9D00B6}"/>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90693" y="5985644"/>
            <a:ext cx="3204258" cy="596348"/>
          </a:xfrm>
          <a:prstGeom prst="rect">
            <a:avLst/>
          </a:prstGeom>
        </p:spPr>
      </p:pic>
      <p:sp>
        <p:nvSpPr>
          <p:cNvPr id="6" name="Rectangle 5">
            <a:extLst>
              <a:ext uri="{FF2B5EF4-FFF2-40B4-BE49-F238E27FC236}">
                <a16:creationId xmlns:a16="http://schemas.microsoft.com/office/drawing/2014/main" id="{85D63437-5122-0CD1-4866-4EB044981B7B}"/>
              </a:ext>
            </a:extLst>
          </p:cNvPr>
          <p:cNvSpPr/>
          <p:nvPr userDrawn="1"/>
        </p:nvSpPr>
        <p:spPr>
          <a:xfrm>
            <a:off x="-2" y="5715688"/>
            <a:ext cx="12192000" cy="106230"/>
          </a:xfrm>
          <a:prstGeom prst="rect">
            <a:avLst/>
          </a:prstGeom>
          <a:solidFill>
            <a:srgbClr val="EAEAE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3C975956-B58C-4130-459D-B739AB5E8B1B}"/>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0" y="0"/>
            <a:ext cx="12191998" cy="5633825"/>
          </a:xfrm>
          <a:prstGeom prst="rect">
            <a:avLst/>
          </a:prstGeom>
        </p:spPr>
      </p:pic>
      <p:sp>
        <p:nvSpPr>
          <p:cNvPr id="7" name="Title 1">
            <a:extLst>
              <a:ext uri="{FF2B5EF4-FFF2-40B4-BE49-F238E27FC236}">
                <a16:creationId xmlns:a16="http://schemas.microsoft.com/office/drawing/2014/main" id="{535E505F-0063-7E75-A74B-EA36C3553551}"/>
              </a:ext>
            </a:extLst>
          </p:cNvPr>
          <p:cNvSpPr txBox="1">
            <a:spLocks/>
          </p:cNvSpPr>
          <p:nvPr userDrawn="1"/>
        </p:nvSpPr>
        <p:spPr>
          <a:xfrm>
            <a:off x="685799" y="685800"/>
            <a:ext cx="7661787" cy="3993806"/>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3600" kern="1200">
                <a:solidFill>
                  <a:schemeClr val="tx1"/>
                </a:solidFill>
                <a:latin typeface="Arial" panose="020B0604020202020204" pitchFamily="34" charset="0"/>
                <a:ea typeface="+mj-ea"/>
                <a:cs typeface="Arial" panose="020B0604020202020204" pitchFamily="34" charset="0"/>
              </a:defRPr>
            </a:lvl1pPr>
          </a:lstStyle>
          <a:p>
            <a:r>
              <a:rPr lang="en-US" sz="8800" b="1" dirty="0">
                <a:solidFill>
                  <a:srgbClr val="EAAB21"/>
                </a:solidFill>
                <a:highlight>
                  <a:srgbClr val="9F1A29"/>
                </a:highlight>
              </a:rPr>
              <a:t>Click to edit Master title </a:t>
            </a:r>
          </a:p>
          <a:p>
            <a:r>
              <a:rPr lang="en-US" sz="8800" b="1" dirty="0">
                <a:solidFill>
                  <a:srgbClr val="EAAB21"/>
                </a:solidFill>
                <a:highlight>
                  <a:srgbClr val="9F1A29"/>
                </a:highlight>
              </a:rPr>
              <a:t>style</a:t>
            </a:r>
          </a:p>
        </p:txBody>
      </p:sp>
    </p:spTree>
    <p:extLst>
      <p:ext uri="{BB962C8B-B14F-4D97-AF65-F5344CB8AC3E}">
        <p14:creationId xmlns:p14="http://schemas.microsoft.com/office/powerpoint/2010/main" val="5466141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Image Divider 03">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7282A6B-51BB-AD4C-DCB0-43DE3673C418}"/>
              </a:ext>
            </a:extLst>
          </p:cNvPr>
          <p:cNvSpPr/>
          <p:nvPr userDrawn="1"/>
        </p:nvSpPr>
        <p:spPr>
          <a:xfrm>
            <a:off x="0" y="5796953"/>
            <a:ext cx="12192000" cy="1061047"/>
          </a:xfrm>
          <a:prstGeom prst="rect">
            <a:avLst/>
          </a:prstGeom>
          <a:solidFill>
            <a:srgbClr val="9F1A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descr="A yellow and black logo&#10;&#10;Description automatically generated">
            <a:extLst>
              <a:ext uri="{FF2B5EF4-FFF2-40B4-BE49-F238E27FC236}">
                <a16:creationId xmlns:a16="http://schemas.microsoft.com/office/drawing/2014/main" id="{3D195124-45FF-9C89-5B8F-6B981E9D00B6}"/>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90693" y="5985644"/>
            <a:ext cx="3204258" cy="596348"/>
          </a:xfrm>
          <a:prstGeom prst="rect">
            <a:avLst/>
          </a:prstGeom>
        </p:spPr>
      </p:pic>
      <p:sp>
        <p:nvSpPr>
          <p:cNvPr id="6" name="Rectangle 5">
            <a:extLst>
              <a:ext uri="{FF2B5EF4-FFF2-40B4-BE49-F238E27FC236}">
                <a16:creationId xmlns:a16="http://schemas.microsoft.com/office/drawing/2014/main" id="{85D63437-5122-0CD1-4866-4EB044981B7B}"/>
              </a:ext>
            </a:extLst>
          </p:cNvPr>
          <p:cNvSpPr/>
          <p:nvPr userDrawn="1"/>
        </p:nvSpPr>
        <p:spPr>
          <a:xfrm>
            <a:off x="-2" y="5715688"/>
            <a:ext cx="12192000" cy="106230"/>
          </a:xfrm>
          <a:prstGeom prst="rect">
            <a:avLst/>
          </a:prstGeom>
          <a:solidFill>
            <a:srgbClr val="EAEAE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3C975956-B58C-4130-459D-B739AB5E8B1B}"/>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0" y="0"/>
            <a:ext cx="12191998" cy="5633825"/>
          </a:xfrm>
          <a:prstGeom prst="rect">
            <a:avLst/>
          </a:prstGeom>
        </p:spPr>
      </p:pic>
      <p:sp>
        <p:nvSpPr>
          <p:cNvPr id="7" name="Title 1">
            <a:extLst>
              <a:ext uri="{FF2B5EF4-FFF2-40B4-BE49-F238E27FC236}">
                <a16:creationId xmlns:a16="http://schemas.microsoft.com/office/drawing/2014/main" id="{535E505F-0063-7E75-A74B-EA36C3553551}"/>
              </a:ext>
            </a:extLst>
          </p:cNvPr>
          <p:cNvSpPr txBox="1">
            <a:spLocks/>
          </p:cNvSpPr>
          <p:nvPr userDrawn="1"/>
        </p:nvSpPr>
        <p:spPr>
          <a:xfrm>
            <a:off x="685799" y="685800"/>
            <a:ext cx="9992033" cy="3993806"/>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3600" kern="1200">
                <a:solidFill>
                  <a:schemeClr val="tx1"/>
                </a:solidFill>
                <a:latin typeface="Arial" panose="020B0604020202020204" pitchFamily="34" charset="0"/>
                <a:ea typeface="+mj-ea"/>
                <a:cs typeface="Arial" panose="020B0604020202020204" pitchFamily="34" charset="0"/>
              </a:defRPr>
            </a:lvl1pPr>
          </a:lstStyle>
          <a:p>
            <a:r>
              <a:rPr lang="en-US" sz="7200" b="1" dirty="0">
                <a:solidFill>
                  <a:srgbClr val="9F1A29"/>
                </a:solidFill>
                <a:highlight>
                  <a:srgbClr val="EAAB21"/>
                </a:highlight>
              </a:rPr>
              <a:t>Click to edit Master title style</a:t>
            </a:r>
          </a:p>
        </p:txBody>
      </p:sp>
    </p:spTree>
    <p:extLst>
      <p:ext uri="{BB962C8B-B14F-4D97-AF65-F5344CB8AC3E}">
        <p14:creationId xmlns:p14="http://schemas.microsoft.com/office/powerpoint/2010/main" val="13786737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918851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 Slide 0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8F57873-C3FA-8C34-0839-133312E2D110}"/>
              </a:ext>
            </a:extLst>
          </p:cNvPr>
          <p:cNvSpPr/>
          <p:nvPr userDrawn="1"/>
        </p:nvSpPr>
        <p:spPr>
          <a:xfrm>
            <a:off x="0" y="0"/>
            <a:ext cx="12192000" cy="6858000"/>
          </a:xfrm>
          <a:prstGeom prst="rect">
            <a:avLst/>
          </a:prstGeom>
          <a:solidFill>
            <a:srgbClr val="9F1A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1">
            <a:extLst>
              <a:ext uri="{FF2B5EF4-FFF2-40B4-BE49-F238E27FC236}">
                <a16:creationId xmlns:a16="http://schemas.microsoft.com/office/drawing/2014/main" id="{80C86AF0-CAE2-1554-6713-289E4142E618}"/>
              </a:ext>
            </a:extLst>
          </p:cNvPr>
          <p:cNvSpPr>
            <a:spLocks noGrp="1"/>
          </p:cNvSpPr>
          <p:nvPr>
            <p:ph type="title" hasCustomPrompt="1"/>
          </p:nvPr>
        </p:nvSpPr>
        <p:spPr>
          <a:xfrm>
            <a:off x="685799" y="2604304"/>
            <a:ext cx="10820399" cy="1958171"/>
          </a:xfrm>
        </p:spPr>
        <p:txBody>
          <a:bodyPr anchor="b">
            <a:noAutofit/>
          </a:bodyPr>
          <a:lstStyle>
            <a:lvl1pPr>
              <a:defRPr sz="6000" b="1">
                <a:solidFill>
                  <a:srgbClr val="EAAB21"/>
                </a:solidFill>
              </a:defRPr>
            </a:lvl1pPr>
          </a:lstStyle>
          <a:p>
            <a:r>
              <a:rPr lang="en-US" dirty="0"/>
              <a:t>Board of Trustees</a:t>
            </a:r>
          </a:p>
        </p:txBody>
      </p:sp>
      <p:sp>
        <p:nvSpPr>
          <p:cNvPr id="5" name="Text Placeholder 2">
            <a:extLst>
              <a:ext uri="{FF2B5EF4-FFF2-40B4-BE49-F238E27FC236}">
                <a16:creationId xmlns:a16="http://schemas.microsoft.com/office/drawing/2014/main" id="{A7F9009D-20B0-7EB1-E418-F0BD60293322}"/>
              </a:ext>
            </a:extLst>
          </p:cNvPr>
          <p:cNvSpPr>
            <a:spLocks noGrp="1"/>
          </p:cNvSpPr>
          <p:nvPr>
            <p:ph type="body" idx="1" hasCustomPrompt="1"/>
          </p:nvPr>
        </p:nvSpPr>
        <p:spPr>
          <a:xfrm>
            <a:off x="685800" y="4589463"/>
            <a:ext cx="10820400" cy="931661"/>
          </a:xfrm>
        </p:spPr>
        <p:txBody>
          <a:bodyPr>
            <a:noAutofit/>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Executive Committee Meeting — Noon-1:30 p.m., Dec. 9, 2020</a:t>
            </a:r>
          </a:p>
        </p:txBody>
      </p:sp>
      <p:pic>
        <p:nvPicPr>
          <p:cNvPr id="9" name="Picture 8" descr="A yellow text on a black background&#10;&#10;Description automatically generated">
            <a:extLst>
              <a:ext uri="{FF2B5EF4-FFF2-40B4-BE49-F238E27FC236}">
                <a16:creationId xmlns:a16="http://schemas.microsoft.com/office/drawing/2014/main" id="{094648E7-A4EB-BD3C-FA63-8632895A41B6}"/>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92238" y="707232"/>
            <a:ext cx="4572000" cy="1587500"/>
          </a:xfrm>
          <a:prstGeom prst="rect">
            <a:avLst/>
          </a:prstGeom>
        </p:spPr>
      </p:pic>
    </p:spTree>
    <p:extLst>
      <p:ext uri="{BB962C8B-B14F-4D97-AF65-F5344CB8AC3E}">
        <p14:creationId xmlns:p14="http://schemas.microsoft.com/office/powerpoint/2010/main" val="6948264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ver Slide 02">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8F57873-C3FA-8C34-0839-133312E2D110}"/>
              </a:ext>
            </a:extLst>
          </p:cNvPr>
          <p:cNvSpPr/>
          <p:nvPr userDrawn="1"/>
        </p:nvSpPr>
        <p:spPr>
          <a:xfrm>
            <a:off x="0" y="0"/>
            <a:ext cx="12192000" cy="6858000"/>
          </a:xfrm>
          <a:prstGeom prst="rect">
            <a:avLst/>
          </a:prstGeom>
          <a:solidFill>
            <a:srgbClr val="EAAB2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1">
            <a:extLst>
              <a:ext uri="{FF2B5EF4-FFF2-40B4-BE49-F238E27FC236}">
                <a16:creationId xmlns:a16="http://schemas.microsoft.com/office/drawing/2014/main" id="{80C86AF0-CAE2-1554-6713-289E4142E618}"/>
              </a:ext>
            </a:extLst>
          </p:cNvPr>
          <p:cNvSpPr>
            <a:spLocks noGrp="1"/>
          </p:cNvSpPr>
          <p:nvPr>
            <p:ph type="title" hasCustomPrompt="1"/>
          </p:nvPr>
        </p:nvSpPr>
        <p:spPr>
          <a:xfrm>
            <a:off x="685799" y="2604304"/>
            <a:ext cx="10820399" cy="1958171"/>
          </a:xfrm>
        </p:spPr>
        <p:txBody>
          <a:bodyPr anchor="b">
            <a:noAutofit/>
          </a:bodyPr>
          <a:lstStyle>
            <a:lvl1pPr>
              <a:defRPr sz="6000" b="1">
                <a:solidFill>
                  <a:srgbClr val="9F1A29"/>
                </a:solidFill>
              </a:defRPr>
            </a:lvl1pPr>
          </a:lstStyle>
          <a:p>
            <a:r>
              <a:rPr lang="en-US" dirty="0"/>
              <a:t>Board of Trustees</a:t>
            </a:r>
          </a:p>
        </p:txBody>
      </p:sp>
      <p:sp>
        <p:nvSpPr>
          <p:cNvPr id="5" name="Text Placeholder 2">
            <a:extLst>
              <a:ext uri="{FF2B5EF4-FFF2-40B4-BE49-F238E27FC236}">
                <a16:creationId xmlns:a16="http://schemas.microsoft.com/office/drawing/2014/main" id="{A7F9009D-20B0-7EB1-E418-F0BD60293322}"/>
              </a:ext>
            </a:extLst>
          </p:cNvPr>
          <p:cNvSpPr>
            <a:spLocks noGrp="1"/>
          </p:cNvSpPr>
          <p:nvPr>
            <p:ph type="body" idx="1" hasCustomPrompt="1"/>
          </p:nvPr>
        </p:nvSpPr>
        <p:spPr>
          <a:xfrm>
            <a:off x="685800" y="4589463"/>
            <a:ext cx="10820400" cy="931661"/>
          </a:xfrm>
        </p:spPr>
        <p:txBody>
          <a:bodyPr>
            <a:noAutofit/>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Executive Committee Meeting — Noon-1:30 p.m., Dec. 9, 2020</a:t>
            </a:r>
          </a:p>
        </p:txBody>
      </p:sp>
      <p:pic>
        <p:nvPicPr>
          <p:cNvPr id="9" name="Picture 8">
            <a:extLst>
              <a:ext uri="{FF2B5EF4-FFF2-40B4-BE49-F238E27FC236}">
                <a16:creationId xmlns:a16="http://schemas.microsoft.com/office/drawing/2014/main" id="{094648E7-A4EB-BD3C-FA63-8632895A41B6}"/>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592238" y="707232"/>
            <a:ext cx="4572000" cy="1587500"/>
          </a:xfrm>
          <a:prstGeom prst="rect">
            <a:avLst/>
          </a:prstGeom>
        </p:spPr>
      </p:pic>
    </p:spTree>
    <p:extLst>
      <p:ext uri="{BB962C8B-B14F-4D97-AF65-F5344CB8AC3E}">
        <p14:creationId xmlns:p14="http://schemas.microsoft.com/office/powerpoint/2010/main" val="28286231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ivider Slide 0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8F57873-C3FA-8C34-0839-133312E2D110}"/>
              </a:ext>
            </a:extLst>
          </p:cNvPr>
          <p:cNvSpPr/>
          <p:nvPr userDrawn="1"/>
        </p:nvSpPr>
        <p:spPr>
          <a:xfrm>
            <a:off x="0" y="0"/>
            <a:ext cx="12192000" cy="6858000"/>
          </a:xfrm>
          <a:prstGeom prst="rect">
            <a:avLst/>
          </a:prstGeom>
          <a:solidFill>
            <a:srgbClr val="9F1A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E844E6E6-512C-AD0E-45CC-3C3A9A0F0C35}"/>
              </a:ext>
            </a:extLst>
          </p:cNvPr>
          <p:cNvPicPr>
            <a:picLocks noChangeAspect="1"/>
          </p:cNvPicPr>
          <p:nvPr userDrawn="1"/>
        </p:nvPicPr>
        <p:blipFill rotWithShape="1">
          <a:blip r:embed="rId2" cstate="print">
            <a:alphaModFix amt="10000"/>
            <a:extLst>
              <a:ext uri="{28A0092B-C50C-407E-A947-70E740481C1C}">
                <a14:useLocalDpi xmlns:a14="http://schemas.microsoft.com/office/drawing/2010/main"/>
              </a:ext>
            </a:extLst>
          </a:blip>
          <a:srcRect l="-10696" t="-3201" r="-9494" b="19076"/>
          <a:stretch/>
        </p:blipFill>
        <p:spPr>
          <a:xfrm>
            <a:off x="5984112" y="0"/>
            <a:ext cx="5995685" cy="6858001"/>
          </a:xfrm>
          <a:prstGeom prst="rect">
            <a:avLst/>
          </a:prstGeom>
        </p:spPr>
      </p:pic>
      <p:sp>
        <p:nvSpPr>
          <p:cNvPr id="6" name="Title 1">
            <a:extLst>
              <a:ext uri="{FF2B5EF4-FFF2-40B4-BE49-F238E27FC236}">
                <a16:creationId xmlns:a16="http://schemas.microsoft.com/office/drawing/2014/main" id="{5F75DE8D-6340-F720-50F1-0005063724C5}"/>
              </a:ext>
            </a:extLst>
          </p:cNvPr>
          <p:cNvSpPr>
            <a:spLocks noGrp="1"/>
          </p:cNvSpPr>
          <p:nvPr>
            <p:ph type="title" hasCustomPrompt="1"/>
          </p:nvPr>
        </p:nvSpPr>
        <p:spPr>
          <a:xfrm>
            <a:off x="685800" y="729205"/>
            <a:ext cx="10820400" cy="3474455"/>
          </a:xfrm>
        </p:spPr>
        <p:txBody>
          <a:bodyPr anchor="t" anchorCtr="0">
            <a:noAutofit/>
          </a:bodyPr>
          <a:lstStyle>
            <a:lvl1pPr>
              <a:defRPr sz="8000" b="1">
                <a:solidFill>
                  <a:srgbClr val="EAAB21"/>
                </a:solidFill>
              </a:defRPr>
            </a:lvl1pPr>
          </a:lstStyle>
          <a:p>
            <a:r>
              <a:rPr lang="en-US" dirty="0"/>
              <a:t>SIMPSON COLLEGE BOARD OF TRUSTEES</a:t>
            </a:r>
          </a:p>
        </p:txBody>
      </p:sp>
    </p:spTree>
    <p:extLst>
      <p:ext uri="{BB962C8B-B14F-4D97-AF65-F5344CB8AC3E}">
        <p14:creationId xmlns:p14="http://schemas.microsoft.com/office/powerpoint/2010/main" val="3300557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Divider Slide 0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8F57873-C3FA-8C34-0839-133312E2D110}"/>
              </a:ext>
            </a:extLst>
          </p:cNvPr>
          <p:cNvSpPr/>
          <p:nvPr userDrawn="1"/>
        </p:nvSpPr>
        <p:spPr>
          <a:xfrm>
            <a:off x="0" y="0"/>
            <a:ext cx="12192000" cy="6858000"/>
          </a:xfrm>
          <a:prstGeom prst="rect">
            <a:avLst/>
          </a:prstGeom>
          <a:solidFill>
            <a:srgbClr val="EAAB2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5234193F-2613-9441-75F4-C3C1F83285E2}"/>
              </a:ext>
            </a:extLst>
          </p:cNvPr>
          <p:cNvPicPr>
            <a:picLocks noChangeAspect="1"/>
          </p:cNvPicPr>
          <p:nvPr userDrawn="1"/>
        </p:nvPicPr>
        <p:blipFill rotWithShape="1">
          <a:blip r:embed="rId2" cstate="print">
            <a:alphaModFix amt="15000"/>
            <a:extLst>
              <a:ext uri="{28A0092B-C50C-407E-A947-70E740481C1C}">
                <a14:useLocalDpi xmlns:a14="http://schemas.microsoft.com/office/drawing/2010/main"/>
              </a:ext>
            </a:extLst>
          </a:blip>
          <a:srcRect l="-10696" t="-3201" r="-9494" b="19076"/>
          <a:stretch/>
        </p:blipFill>
        <p:spPr>
          <a:xfrm>
            <a:off x="5984112" y="0"/>
            <a:ext cx="5995685" cy="6858001"/>
          </a:xfrm>
          <a:prstGeom prst="rect">
            <a:avLst/>
          </a:prstGeom>
        </p:spPr>
      </p:pic>
      <p:sp>
        <p:nvSpPr>
          <p:cNvPr id="6" name="Title 1">
            <a:extLst>
              <a:ext uri="{FF2B5EF4-FFF2-40B4-BE49-F238E27FC236}">
                <a16:creationId xmlns:a16="http://schemas.microsoft.com/office/drawing/2014/main" id="{5F75DE8D-6340-F720-50F1-0005063724C5}"/>
              </a:ext>
            </a:extLst>
          </p:cNvPr>
          <p:cNvSpPr>
            <a:spLocks noGrp="1"/>
          </p:cNvSpPr>
          <p:nvPr>
            <p:ph type="title" hasCustomPrompt="1"/>
          </p:nvPr>
        </p:nvSpPr>
        <p:spPr>
          <a:xfrm>
            <a:off x="685800" y="729205"/>
            <a:ext cx="10820400" cy="3474455"/>
          </a:xfrm>
        </p:spPr>
        <p:txBody>
          <a:bodyPr anchor="t" anchorCtr="0">
            <a:noAutofit/>
          </a:bodyPr>
          <a:lstStyle>
            <a:lvl1pPr>
              <a:defRPr sz="8000" b="1">
                <a:solidFill>
                  <a:srgbClr val="9F1A29"/>
                </a:solidFill>
              </a:defRPr>
            </a:lvl1pPr>
          </a:lstStyle>
          <a:p>
            <a:r>
              <a:rPr lang="en-US" dirty="0"/>
              <a:t>SIMPSON COLLEGE BOARD OF TRUSTEES</a:t>
            </a:r>
          </a:p>
        </p:txBody>
      </p:sp>
    </p:spTree>
    <p:extLst>
      <p:ext uri="{BB962C8B-B14F-4D97-AF65-F5344CB8AC3E}">
        <p14:creationId xmlns:p14="http://schemas.microsoft.com/office/powerpoint/2010/main" val="15692395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01">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52B0DD8-A944-6239-164C-F0EAD0BFD739}"/>
              </a:ext>
            </a:extLst>
          </p:cNvPr>
          <p:cNvSpPr/>
          <p:nvPr userDrawn="1"/>
        </p:nvSpPr>
        <p:spPr>
          <a:xfrm>
            <a:off x="0" y="5796953"/>
            <a:ext cx="12192000" cy="1061047"/>
          </a:xfrm>
          <a:prstGeom prst="rect">
            <a:avLst/>
          </a:prstGeom>
          <a:solidFill>
            <a:srgbClr val="9F1A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70487F2-EBB5-C04A-A126-55F5D192F29D}"/>
              </a:ext>
            </a:extLst>
          </p:cNvPr>
          <p:cNvSpPr>
            <a:spLocks noGrp="1"/>
          </p:cNvSpPr>
          <p:nvPr>
            <p:ph type="title" hasCustomPrompt="1"/>
          </p:nvPr>
        </p:nvSpPr>
        <p:spPr>
          <a:xfrm>
            <a:off x="685799" y="787078"/>
            <a:ext cx="10820399" cy="3775397"/>
          </a:xfrm>
        </p:spPr>
        <p:txBody>
          <a:bodyPr anchor="b">
            <a:noAutofit/>
          </a:bodyPr>
          <a:lstStyle>
            <a:lvl1pPr>
              <a:defRPr sz="6000" b="1">
                <a:solidFill>
                  <a:srgbClr val="9F1A29"/>
                </a:solidFill>
              </a:defRPr>
            </a:lvl1pPr>
          </a:lstStyle>
          <a:p>
            <a:r>
              <a:rPr lang="en-US" dirty="0"/>
              <a:t>Board of Trustees</a:t>
            </a:r>
          </a:p>
        </p:txBody>
      </p:sp>
      <p:sp>
        <p:nvSpPr>
          <p:cNvPr id="3" name="Text Placeholder 2">
            <a:extLst>
              <a:ext uri="{FF2B5EF4-FFF2-40B4-BE49-F238E27FC236}">
                <a16:creationId xmlns:a16="http://schemas.microsoft.com/office/drawing/2014/main" id="{65E9B770-A9E9-3B44-9B67-B5B644EA6B01}"/>
              </a:ext>
            </a:extLst>
          </p:cNvPr>
          <p:cNvSpPr>
            <a:spLocks noGrp="1"/>
          </p:cNvSpPr>
          <p:nvPr>
            <p:ph type="body" idx="1" hasCustomPrompt="1"/>
          </p:nvPr>
        </p:nvSpPr>
        <p:spPr>
          <a:xfrm>
            <a:off x="685800" y="4589463"/>
            <a:ext cx="10820400" cy="931661"/>
          </a:xfrm>
        </p:spPr>
        <p:txBody>
          <a:bodyPr>
            <a:noAutofit/>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Executive Committee Meeting — Noon-1:30 p.m., Dec. 9, 2020</a:t>
            </a:r>
          </a:p>
        </p:txBody>
      </p:sp>
      <p:sp>
        <p:nvSpPr>
          <p:cNvPr id="6" name="Slide Number Placeholder 5">
            <a:extLst>
              <a:ext uri="{FF2B5EF4-FFF2-40B4-BE49-F238E27FC236}">
                <a16:creationId xmlns:a16="http://schemas.microsoft.com/office/drawing/2014/main" id="{0FBF37DB-A8BE-7C4F-9C17-6E9F116DC1FC}"/>
              </a:ext>
            </a:extLst>
          </p:cNvPr>
          <p:cNvSpPr>
            <a:spLocks noGrp="1"/>
          </p:cNvSpPr>
          <p:nvPr>
            <p:ph type="sldNum" sz="quarter" idx="12"/>
          </p:nvPr>
        </p:nvSpPr>
        <p:spPr/>
        <p:txBody>
          <a:bodyPr/>
          <a:lstStyle/>
          <a:p>
            <a:r>
              <a:rPr lang="en-US" dirty="0"/>
              <a:t>Simpson College – Confidential   I   </a:t>
            </a:r>
            <a:fld id="{4E092C06-CCF2-2E4B-A113-A494E7448094}" type="slidenum">
              <a:rPr lang="en-US" smtClean="0"/>
              <a:t>‹#›</a:t>
            </a:fld>
            <a:endParaRPr lang="en-US" dirty="0"/>
          </a:p>
        </p:txBody>
      </p:sp>
      <p:pic>
        <p:nvPicPr>
          <p:cNvPr id="7" name="Picture 6" descr="A yellow and black logo&#10;&#10;Description automatically generated">
            <a:extLst>
              <a:ext uri="{FF2B5EF4-FFF2-40B4-BE49-F238E27FC236}">
                <a16:creationId xmlns:a16="http://schemas.microsoft.com/office/drawing/2014/main" id="{CF3801E3-09BA-3EEC-B836-4709112C4099}"/>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90693" y="5985644"/>
            <a:ext cx="3204258" cy="596348"/>
          </a:xfrm>
          <a:prstGeom prst="rect">
            <a:avLst/>
          </a:prstGeom>
        </p:spPr>
      </p:pic>
      <p:sp>
        <p:nvSpPr>
          <p:cNvPr id="8" name="Rectangle 7">
            <a:extLst>
              <a:ext uri="{FF2B5EF4-FFF2-40B4-BE49-F238E27FC236}">
                <a16:creationId xmlns:a16="http://schemas.microsoft.com/office/drawing/2014/main" id="{6A9BC77B-73C0-B78E-E42F-44FA0A6BADCD}"/>
              </a:ext>
            </a:extLst>
          </p:cNvPr>
          <p:cNvSpPr/>
          <p:nvPr userDrawn="1"/>
        </p:nvSpPr>
        <p:spPr>
          <a:xfrm>
            <a:off x="-2" y="5715688"/>
            <a:ext cx="12192000" cy="106230"/>
          </a:xfrm>
          <a:prstGeom prst="rect">
            <a:avLst/>
          </a:prstGeom>
          <a:solidFill>
            <a:srgbClr val="EAEAE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8405585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0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52B0DD8-A944-6239-164C-F0EAD0BFD739}"/>
              </a:ext>
            </a:extLst>
          </p:cNvPr>
          <p:cNvSpPr/>
          <p:nvPr userDrawn="1"/>
        </p:nvSpPr>
        <p:spPr>
          <a:xfrm>
            <a:off x="0" y="5796953"/>
            <a:ext cx="12192000" cy="1061047"/>
          </a:xfrm>
          <a:prstGeom prst="rect">
            <a:avLst/>
          </a:prstGeom>
          <a:solidFill>
            <a:srgbClr val="EAAB2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70487F2-EBB5-C04A-A126-55F5D192F29D}"/>
              </a:ext>
            </a:extLst>
          </p:cNvPr>
          <p:cNvSpPr>
            <a:spLocks noGrp="1"/>
          </p:cNvSpPr>
          <p:nvPr>
            <p:ph type="title" hasCustomPrompt="1"/>
          </p:nvPr>
        </p:nvSpPr>
        <p:spPr>
          <a:xfrm>
            <a:off x="685799" y="787078"/>
            <a:ext cx="10820399" cy="3775397"/>
          </a:xfrm>
        </p:spPr>
        <p:txBody>
          <a:bodyPr anchor="b">
            <a:noAutofit/>
          </a:bodyPr>
          <a:lstStyle>
            <a:lvl1pPr>
              <a:defRPr sz="6000" b="1">
                <a:solidFill>
                  <a:srgbClr val="9F1A29"/>
                </a:solidFill>
              </a:defRPr>
            </a:lvl1pPr>
          </a:lstStyle>
          <a:p>
            <a:r>
              <a:rPr lang="en-US" dirty="0"/>
              <a:t>Board of Trustees</a:t>
            </a:r>
          </a:p>
        </p:txBody>
      </p:sp>
      <p:sp>
        <p:nvSpPr>
          <p:cNvPr id="3" name="Text Placeholder 2">
            <a:extLst>
              <a:ext uri="{FF2B5EF4-FFF2-40B4-BE49-F238E27FC236}">
                <a16:creationId xmlns:a16="http://schemas.microsoft.com/office/drawing/2014/main" id="{65E9B770-A9E9-3B44-9B67-B5B644EA6B01}"/>
              </a:ext>
            </a:extLst>
          </p:cNvPr>
          <p:cNvSpPr>
            <a:spLocks noGrp="1"/>
          </p:cNvSpPr>
          <p:nvPr>
            <p:ph type="body" idx="1" hasCustomPrompt="1"/>
          </p:nvPr>
        </p:nvSpPr>
        <p:spPr>
          <a:xfrm>
            <a:off x="685800" y="4589463"/>
            <a:ext cx="10820400" cy="931661"/>
          </a:xfrm>
        </p:spPr>
        <p:txBody>
          <a:bodyPr>
            <a:noAutofit/>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Executive Committee Meeting — Noon-1:30 p.m., Dec. 9, 2020</a:t>
            </a:r>
          </a:p>
        </p:txBody>
      </p:sp>
      <p:sp>
        <p:nvSpPr>
          <p:cNvPr id="6" name="Slide Number Placeholder 5">
            <a:extLst>
              <a:ext uri="{FF2B5EF4-FFF2-40B4-BE49-F238E27FC236}">
                <a16:creationId xmlns:a16="http://schemas.microsoft.com/office/drawing/2014/main" id="{0FBF37DB-A8BE-7C4F-9C17-6E9F116DC1FC}"/>
              </a:ext>
            </a:extLst>
          </p:cNvPr>
          <p:cNvSpPr>
            <a:spLocks noGrp="1"/>
          </p:cNvSpPr>
          <p:nvPr>
            <p:ph type="sldNum" sz="quarter" idx="12"/>
          </p:nvPr>
        </p:nvSpPr>
        <p:spPr/>
        <p:txBody>
          <a:bodyPr/>
          <a:lstStyle/>
          <a:p>
            <a:r>
              <a:rPr lang="en-US" dirty="0"/>
              <a:t>Simpson College – Confidential   I   </a:t>
            </a:r>
            <a:fld id="{4E092C06-CCF2-2E4B-A113-A494E7448094}" type="slidenum">
              <a:rPr lang="en-US" smtClean="0"/>
              <a:t>‹#›</a:t>
            </a:fld>
            <a:endParaRPr lang="en-US" dirty="0"/>
          </a:p>
        </p:txBody>
      </p:sp>
      <p:pic>
        <p:nvPicPr>
          <p:cNvPr id="7" name="Picture 6">
            <a:extLst>
              <a:ext uri="{FF2B5EF4-FFF2-40B4-BE49-F238E27FC236}">
                <a16:creationId xmlns:a16="http://schemas.microsoft.com/office/drawing/2014/main" id="{CF3801E3-09BA-3EEC-B836-4709112C4099}"/>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590693" y="5985644"/>
            <a:ext cx="3204257" cy="596348"/>
          </a:xfrm>
          <a:prstGeom prst="rect">
            <a:avLst/>
          </a:prstGeom>
        </p:spPr>
      </p:pic>
      <p:sp>
        <p:nvSpPr>
          <p:cNvPr id="8" name="Rectangle 7">
            <a:extLst>
              <a:ext uri="{FF2B5EF4-FFF2-40B4-BE49-F238E27FC236}">
                <a16:creationId xmlns:a16="http://schemas.microsoft.com/office/drawing/2014/main" id="{6A9BC77B-73C0-B78E-E42F-44FA0A6BADCD}"/>
              </a:ext>
            </a:extLst>
          </p:cNvPr>
          <p:cNvSpPr/>
          <p:nvPr userDrawn="1"/>
        </p:nvSpPr>
        <p:spPr>
          <a:xfrm>
            <a:off x="-2" y="5715688"/>
            <a:ext cx="12192000" cy="106230"/>
          </a:xfrm>
          <a:prstGeom prst="rect">
            <a:avLst/>
          </a:prstGeom>
          <a:solidFill>
            <a:srgbClr val="EAEAE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4070570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 Text Content 0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8A14BA-DA2D-5D45-9C1C-5654E8629BE0}"/>
              </a:ext>
            </a:extLst>
          </p:cNvPr>
          <p:cNvSpPr>
            <a:spLocks noGrp="1"/>
          </p:cNvSpPr>
          <p:nvPr>
            <p:ph type="title"/>
          </p:nvPr>
        </p:nvSpPr>
        <p:spPr/>
        <p:txBody>
          <a:bodyPr anchor="t" anchorCtr="0"/>
          <a:lstStyle/>
          <a:p>
            <a:r>
              <a:rPr lang="en-US" dirty="0"/>
              <a:t>Click to edit Master title style</a:t>
            </a:r>
          </a:p>
        </p:txBody>
      </p:sp>
      <p:sp>
        <p:nvSpPr>
          <p:cNvPr id="4" name="Rectangle 3">
            <a:extLst>
              <a:ext uri="{FF2B5EF4-FFF2-40B4-BE49-F238E27FC236}">
                <a16:creationId xmlns:a16="http://schemas.microsoft.com/office/drawing/2014/main" id="{8DDAC433-7F86-808A-8C2F-BB5D18629533}"/>
              </a:ext>
            </a:extLst>
          </p:cNvPr>
          <p:cNvSpPr/>
          <p:nvPr userDrawn="1"/>
        </p:nvSpPr>
        <p:spPr>
          <a:xfrm>
            <a:off x="0" y="5796953"/>
            <a:ext cx="12192000" cy="1061047"/>
          </a:xfrm>
          <a:prstGeom prst="rect">
            <a:avLst/>
          </a:prstGeom>
          <a:solidFill>
            <a:srgbClr val="9F1A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lide Number Placeholder 5">
            <a:extLst>
              <a:ext uri="{FF2B5EF4-FFF2-40B4-BE49-F238E27FC236}">
                <a16:creationId xmlns:a16="http://schemas.microsoft.com/office/drawing/2014/main" id="{1EC20F00-4B19-E52D-8E51-6D026D310C5A}"/>
              </a:ext>
            </a:extLst>
          </p:cNvPr>
          <p:cNvSpPr>
            <a:spLocks noGrp="1"/>
          </p:cNvSpPr>
          <p:nvPr>
            <p:ph type="sldNum" sz="quarter" idx="12"/>
          </p:nvPr>
        </p:nvSpPr>
        <p:spPr>
          <a:xfrm>
            <a:off x="6217920" y="6124406"/>
            <a:ext cx="5288280" cy="365125"/>
          </a:xfrm>
        </p:spPr>
        <p:txBody>
          <a:bodyPr/>
          <a:lstStyle/>
          <a:p>
            <a:r>
              <a:rPr lang="en-US" dirty="0"/>
              <a:t>Simpson College – Confidential   I   </a:t>
            </a:r>
            <a:fld id="{4E092C06-CCF2-2E4B-A113-A494E7448094}" type="slidenum">
              <a:rPr lang="en-US" smtClean="0"/>
              <a:t>‹#›</a:t>
            </a:fld>
            <a:endParaRPr lang="en-US" dirty="0"/>
          </a:p>
        </p:txBody>
      </p:sp>
      <p:pic>
        <p:nvPicPr>
          <p:cNvPr id="6" name="Picture 5" descr="A yellow and black logo&#10;&#10;Description automatically generated">
            <a:extLst>
              <a:ext uri="{FF2B5EF4-FFF2-40B4-BE49-F238E27FC236}">
                <a16:creationId xmlns:a16="http://schemas.microsoft.com/office/drawing/2014/main" id="{0C2C0479-D175-D947-40D9-CBDEAA4B14EA}"/>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90693" y="5985644"/>
            <a:ext cx="3204258" cy="596348"/>
          </a:xfrm>
          <a:prstGeom prst="rect">
            <a:avLst/>
          </a:prstGeom>
        </p:spPr>
      </p:pic>
      <p:sp>
        <p:nvSpPr>
          <p:cNvPr id="7" name="Rectangle 6">
            <a:extLst>
              <a:ext uri="{FF2B5EF4-FFF2-40B4-BE49-F238E27FC236}">
                <a16:creationId xmlns:a16="http://schemas.microsoft.com/office/drawing/2014/main" id="{E9D74D34-6B11-BD50-2EC8-BB2B8FA83592}"/>
              </a:ext>
            </a:extLst>
          </p:cNvPr>
          <p:cNvSpPr/>
          <p:nvPr userDrawn="1"/>
        </p:nvSpPr>
        <p:spPr>
          <a:xfrm>
            <a:off x="-2" y="5715688"/>
            <a:ext cx="12192000" cy="106230"/>
          </a:xfrm>
          <a:prstGeom prst="rect">
            <a:avLst/>
          </a:prstGeom>
          <a:solidFill>
            <a:srgbClr val="EAEAE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 Placeholder 8">
            <a:extLst>
              <a:ext uri="{FF2B5EF4-FFF2-40B4-BE49-F238E27FC236}">
                <a16:creationId xmlns:a16="http://schemas.microsoft.com/office/drawing/2014/main" id="{434CA372-AD63-E6E8-75BB-44BF23F52DD5}"/>
              </a:ext>
            </a:extLst>
          </p:cNvPr>
          <p:cNvSpPr>
            <a:spLocks noGrp="1"/>
          </p:cNvSpPr>
          <p:nvPr>
            <p:ph type="body" sz="quarter" idx="13"/>
          </p:nvPr>
        </p:nvSpPr>
        <p:spPr>
          <a:xfrm>
            <a:off x="685800" y="1828800"/>
            <a:ext cx="10820400" cy="369214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198706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81AE4E3-19AC-CD43-9077-8130565E2BC0}"/>
              </a:ext>
            </a:extLst>
          </p:cNvPr>
          <p:cNvSpPr>
            <a:spLocks noGrp="1"/>
          </p:cNvSpPr>
          <p:nvPr>
            <p:ph type="title"/>
          </p:nvPr>
        </p:nvSpPr>
        <p:spPr>
          <a:xfrm>
            <a:off x="685800" y="685800"/>
            <a:ext cx="10820400" cy="932253"/>
          </a:xfrm>
          <a:prstGeom prst="rect">
            <a:avLst/>
          </a:prstGeom>
        </p:spPr>
        <p:txBody>
          <a:bodyPr vert="horz" lIns="91440" tIns="45720" rIns="91440" bIns="45720" rtlCol="0" anchor="ctr">
            <a:noAutofit/>
          </a:bodyPr>
          <a:lstStyle/>
          <a:p>
            <a:r>
              <a:rPr lang="en-US" dirty="0"/>
              <a:t>Click to edit Master title style</a:t>
            </a:r>
          </a:p>
        </p:txBody>
      </p:sp>
      <p:sp>
        <p:nvSpPr>
          <p:cNvPr id="3" name="Text Placeholder 2">
            <a:extLst>
              <a:ext uri="{FF2B5EF4-FFF2-40B4-BE49-F238E27FC236}">
                <a16:creationId xmlns:a16="http://schemas.microsoft.com/office/drawing/2014/main" id="{F47EA9E7-97BA-354C-A86F-CFB8E98C8B28}"/>
              </a:ext>
            </a:extLst>
          </p:cNvPr>
          <p:cNvSpPr>
            <a:spLocks noGrp="1"/>
          </p:cNvSpPr>
          <p:nvPr>
            <p:ph type="body" idx="1"/>
          </p:nvPr>
        </p:nvSpPr>
        <p:spPr>
          <a:xfrm>
            <a:off x="685800" y="1828800"/>
            <a:ext cx="10820400" cy="3968153"/>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14497172-CB8A-7F45-8A3E-475E7E46FDC9}"/>
              </a:ext>
            </a:extLst>
          </p:cNvPr>
          <p:cNvSpPr>
            <a:spLocks noGrp="1"/>
          </p:cNvSpPr>
          <p:nvPr>
            <p:ph type="sldNum" sz="quarter" idx="4"/>
          </p:nvPr>
        </p:nvSpPr>
        <p:spPr>
          <a:xfrm>
            <a:off x="6217920" y="6124406"/>
            <a:ext cx="5288280" cy="365125"/>
          </a:xfrm>
          <a:prstGeom prst="rect">
            <a:avLst/>
          </a:prstGeom>
        </p:spPr>
        <p:txBody>
          <a:bodyPr vert="horz" lIns="91440" tIns="45720" rIns="91440" bIns="45720" rtlCol="0" anchor="ctr"/>
          <a:lstStyle>
            <a:lvl1pPr algn="r">
              <a:defRPr sz="1000">
                <a:solidFill>
                  <a:schemeClr val="bg1"/>
                </a:solidFill>
                <a:latin typeface="Arial" panose="020B0604020202020204" pitchFamily="34" charset="0"/>
                <a:cs typeface="Arial" panose="020B0604020202020204" pitchFamily="34" charset="0"/>
              </a:defRPr>
            </a:lvl1pPr>
          </a:lstStyle>
          <a:p>
            <a:fld id="{4E092C06-CCF2-2E4B-A113-A494E7448094}" type="slidenum">
              <a:rPr lang="en-US" smtClean="0"/>
              <a:pPr/>
              <a:t>‹#›</a:t>
            </a:fld>
            <a:endParaRPr lang="en-US" dirty="0"/>
          </a:p>
        </p:txBody>
      </p:sp>
    </p:spTree>
    <p:extLst>
      <p:ext uri="{BB962C8B-B14F-4D97-AF65-F5344CB8AC3E}">
        <p14:creationId xmlns:p14="http://schemas.microsoft.com/office/powerpoint/2010/main" val="1042536697"/>
      </p:ext>
    </p:extLst>
  </p:cSld>
  <p:clrMap bg1="lt1" tx1="dk1" bg2="lt2" tx2="dk2" accent1="accent1" accent2="accent2" accent3="accent3" accent4="accent4" accent5="accent5" accent6="accent6" hlink="hlink" folHlink="folHlink"/>
  <p:sldLayoutIdLst>
    <p:sldLayoutId id="2147483660" r:id="rId1"/>
    <p:sldLayoutId id="2147483671" r:id="rId2"/>
    <p:sldLayoutId id="2147483655" r:id="rId3"/>
    <p:sldLayoutId id="2147483661" r:id="rId4"/>
    <p:sldLayoutId id="2147483664" r:id="rId5"/>
    <p:sldLayoutId id="2147483665" r:id="rId6"/>
    <p:sldLayoutId id="2147483651" r:id="rId7"/>
    <p:sldLayoutId id="2147483662" r:id="rId8"/>
    <p:sldLayoutId id="2147483658" r:id="rId9"/>
    <p:sldLayoutId id="2147483670" r:id="rId10"/>
    <p:sldLayoutId id="2147483666" r:id="rId11"/>
    <p:sldLayoutId id="2147483650" r:id="rId12"/>
    <p:sldLayoutId id="2147483652" r:id="rId13"/>
    <p:sldLayoutId id="2147483653" r:id="rId14"/>
    <p:sldLayoutId id="2147483656" r:id="rId15"/>
    <p:sldLayoutId id="2147483657" r:id="rId16"/>
    <p:sldLayoutId id="2147483654" r:id="rId17"/>
    <p:sldLayoutId id="2147483659" r:id="rId18"/>
    <p:sldLayoutId id="2147483667" r:id="rId19"/>
    <p:sldLayoutId id="2147483668" r:id="rId20"/>
    <p:sldLayoutId id="2147483669" r:id="rId21"/>
    <p:sldLayoutId id="2147483663" r:id="rId2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8" Type="http://schemas.openxmlformats.org/officeDocument/2006/relationships/image" Target="../media/image31.jpeg"/><Relationship Id="rId13" Type="http://schemas.openxmlformats.org/officeDocument/2006/relationships/hyperlink" Target="https://www.picpedia.org/keyboard/e/estimates.html" TargetMode="External"/><Relationship Id="rId3" Type="http://schemas.openxmlformats.org/officeDocument/2006/relationships/hyperlink" Target="https://www.publicdomainpictures.net/en/view-image.php?image=271653&amp;picture=invoice-payment" TargetMode="External"/><Relationship Id="rId7" Type="http://schemas.openxmlformats.org/officeDocument/2006/relationships/hyperlink" Target="https://pelandintecno.blogspot.com/p/blog-page.html?m=0" TargetMode="External"/><Relationship Id="rId12" Type="http://schemas.openxmlformats.org/officeDocument/2006/relationships/image" Target="../media/image33.jpg"/><Relationship Id="rId2" Type="http://schemas.openxmlformats.org/officeDocument/2006/relationships/image" Target="../media/image28.jpg"/><Relationship Id="rId1" Type="http://schemas.openxmlformats.org/officeDocument/2006/relationships/slideLayout" Target="../slideLayouts/slideLayout7.xml"/><Relationship Id="rId6" Type="http://schemas.openxmlformats.org/officeDocument/2006/relationships/image" Target="../media/image30.png"/><Relationship Id="rId11" Type="http://schemas.openxmlformats.org/officeDocument/2006/relationships/hyperlink" Target="https://www.picpedia.org/highway-signs/b/bill-of-lading.html" TargetMode="External"/><Relationship Id="rId5" Type="http://schemas.openxmlformats.org/officeDocument/2006/relationships/hyperlink" Target="https://ggwash.org/view/31042/online-maps-now-send-through-travelers-into-dc" TargetMode="External"/><Relationship Id="rId10" Type="http://schemas.openxmlformats.org/officeDocument/2006/relationships/image" Target="../media/image32.jpg"/><Relationship Id="rId4" Type="http://schemas.openxmlformats.org/officeDocument/2006/relationships/image" Target="../media/image29.jpg"/><Relationship Id="rId9" Type="http://schemas.openxmlformats.org/officeDocument/2006/relationships/hyperlink" Target="https://foto.wuestenigel.com/receiept-and-coins-on-wooden-plate/" TargetMode="External"/><Relationship Id="rId14" Type="http://schemas.openxmlformats.org/officeDocument/2006/relationships/hyperlink" Target="https://creativecommons.org/licenses/by-sa/3.0/" TargetMode="External"/></Relationships>
</file>

<file path=ppt/slides/_rels/slide1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png"/><Relationship Id="rId1" Type="http://schemas.openxmlformats.org/officeDocument/2006/relationships/slideLayout" Target="../slideLayouts/slideLayout7.xml"/><Relationship Id="rId4" Type="http://schemas.openxmlformats.org/officeDocument/2006/relationships/hyperlink" Target="https://commons.wikimedia.org/wiki/File:Cappuccino_at_Sightglass_Coffee.jpg" TargetMode="External"/></Relationships>
</file>

<file path=ppt/slides/_rels/slide2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hyperlink" Target="https://pixabay.com/en/time-levy-deadline-hand-leave-pen-481444/" TargetMode="External"/><Relationship Id="rId2" Type="http://schemas.openxmlformats.org/officeDocument/2006/relationships/image" Target="../media/image47.jp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9.svg"/><Relationship Id="rId2" Type="http://schemas.openxmlformats.org/officeDocument/2006/relationships/image" Target="../media/image48.pn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hyperlink" Target="mailto:Jessica.Danielson@simpson.edu" TargetMode="Externa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FF9C6E2D-9044-75FF-02F4-CBD3D483FF0C}"/>
              </a:ext>
            </a:extLst>
          </p:cNvPr>
          <p:cNvSpPr>
            <a:spLocks noGrp="1"/>
          </p:cNvSpPr>
          <p:nvPr>
            <p:ph type="title"/>
          </p:nvPr>
        </p:nvSpPr>
        <p:spPr>
          <a:xfrm>
            <a:off x="685799" y="2995528"/>
            <a:ext cx="10820399" cy="1192193"/>
          </a:xfrm>
        </p:spPr>
        <p:txBody>
          <a:bodyPr/>
          <a:lstStyle/>
          <a:p>
            <a:r>
              <a:rPr lang="en-US" dirty="0"/>
              <a:t>Centralized Purchasing Module</a:t>
            </a:r>
          </a:p>
        </p:txBody>
      </p:sp>
    </p:spTree>
    <p:extLst>
      <p:ext uri="{BB962C8B-B14F-4D97-AF65-F5344CB8AC3E}">
        <p14:creationId xmlns:p14="http://schemas.microsoft.com/office/powerpoint/2010/main" val="40353972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EAD43D-77A1-2011-B498-788C30796F8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9A68D67-FFFD-4A0A-001A-1798596F9546}"/>
              </a:ext>
            </a:extLst>
          </p:cNvPr>
          <p:cNvSpPr>
            <a:spLocks noGrp="1"/>
          </p:cNvSpPr>
          <p:nvPr>
            <p:ph type="title"/>
          </p:nvPr>
        </p:nvSpPr>
        <p:spPr>
          <a:xfrm>
            <a:off x="746760" y="1959429"/>
            <a:ext cx="10820399" cy="1593668"/>
          </a:xfrm>
        </p:spPr>
        <p:txBody>
          <a:bodyPr/>
          <a:lstStyle/>
          <a:p>
            <a:pPr algn="ctr"/>
            <a:r>
              <a:rPr lang="en-US" dirty="0"/>
              <a:t>Step 9: Select a shipping address</a:t>
            </a:r>
            <a:br>
              <a:rPr lang="en-US" dirty="0"/>
            </a:br>
            <a:br>
              <a:rPr lang="en-US" dirty="0"/>
            </a:br>
            <a:endParaRPr lang="en-US" dirty="0"/>
          </a:p>
        </p:txBody>
      </p:sp>
      <p:pic>
        <p:nvPicPr>
          <p:cNvPr id="3" name="Picture 2" descr="A screenshot of a computer&#10;&#10;Description automatically generated">
            <a:extLst>
              <a:ext uri="{FF2B5EF4-FFF2-40B4-BE49-F238E27FC236}">
                <a16:creationId xmlns:a16="http://schemas.microsoft.com/office/drawing/2014/main" id="{87B3433C-E05B-6CCE-4291-7DFB7D4B7053}"/>
              </a:ext>
            </a:extLst>
          </p:cNvPr>
          <p:cNvPicPr>
            <a:picLocks noChangeAspect="1"/>
          </p:cNvPicPr>
          <p:nvPr/>
        </p:nvPicPr>
        <p:blipFill>
          <a:blip r:embed="rId2"/>
          <a:stretch>
            <a:fillRect/>
          </a:stretch>
        </p:blipFill>
        <p:spPr>
          <a:xfrm>
            <a:off x="3992937" y="1959429"/>
            <a:ext cx="3914446" cy="3605780"/>
          </a:xfrm>
          <a:prstGeom prst="rect">
            <a:avLst/>
          </a:prstGeom>
        </p:spPr>
      </p:pic>
    </p:spTree>
    <p:extLst>
      <p:ext uri="{BB962C8B-B14F-4D97-AF65-F5344CB8AC3E}">
        <p14:creationId xmlns:p14="http://schemas.microsoft.com/office/powerpoint/2010/main" val="115865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C8BB2E-B636-091D-D4FE-FC28857DA56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5337CA9-109E-63FE-83C8-99E035A71210}"/>
              </a:ext>
            </a:extLst>
          </p:cNvPr>
          <p:cNvSpPr>
            <a:spLocks noGrp="1"/>
          </p:cNvSpPr>
          <p:nvPr>
            <p:ph type="title"/>
          </p:nvPr>
        </p:nvSpPr>
        <p:spPr>
          <a:xfrm>
            <a:off x="581297" y="2632166"/>
            <a:ext cx="10820399" cy="1593668"/>
          </a:xfrm>
        </p:spPr>
        <p:txBody>
          <a:bodyPr/>
          <a:lstStyle/>
          <a:p>
            <a:pPr algn="ctr"/>
            <a:r>
              <a:rPr lang="en-US" dirty="0"/>
              <a:t>Step 10: Type in vendor name</a:t>
            </a:r>
            <a:br>
              <a:rPr lang="en-US" dirty="0"/>
            </a:br>
            <a:r>
              <a:rPr lang="en-US" sz="2800" dirty="0"/>
              <a:t>You will use this number to name any documentation you attach.</a:t>
            </a:r>
            <a:br>
              <a:rPr lang="en-US" dirty="0"/>
            </a:br>
            <a:br>
              <a:rPr lang="en-US" dirty="0"/>
            </a:br>
            <a:endParaRPr lang="en-US" dirty="0"/>
          </a:p>
        </p:txBody>
      </p:sp>
      <p:pic>
        <p:nvPicPr>
          <p:cNvPr id="3" name="Picture 2" descr="A white rectangle with black lines&#10;&#10;Description automatically generated">
            <a:extLst>
              <a:ext uri="{FF2B5EF4-FFF2-40B4-BE49-F238E27FC236}">
                <a16:creationId xmlns:a16="http://schemas.microsoft.com/office/drawing/2014/main" id="{F984D49D-2244-9429-97AB-D72A4BB46B5C}"/>
              </a:ext>
            </a:extLst>
          </p:cNvPr>
          <p:cNvPicPr>
            <a:picLocks noChangeAspect="1"/>
          </p:cNvPicPr>
          <p:nvPr/>
        </p:nvPicPr>
        <p:blipFill>
          <a:blip r:embed="rId2"/>
          <a:stretch>
            <a:fillRect/>
          </a:stretch>
        </p:blipFill>
        <p:spPr>
          <a:xfrm>
            <a:off x="1829926" y="3429000"/>
            <a:ext cx="9061867" cy="2137973"/>
          </a:xfrm>
          <a:prstGeom prst="rect">
            <a:avLst/>
          </a:prstGeom>
        </p:spPr>
      </p:pic>
    </p:spTree>
    <p:extLst>
      <p:ext uri="{BB962C8B-B14F-4D97-AF65-F5344CB8AC3E}">
        <p14:creationId xmlns:p14="http://schemas.microsoft.com/office/powerpoint/2010/main" val="23318917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FE60CF-054A-11F8-2458-251C75CD32A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238A28B-F348-952A-95E6-5631DE5C0A50}"/>
              </a:ext>
            </a:extLst>
          </p:cNvPr>
          <p:cNvSpPr>
            <a:spLocks noGrp="1"/>
          </p:cNvSpPr>
          <p:nvPr>
            <p:ph type="title"/>
          </p:nvPr>
        </p:nvSpPr>
        <p:spPr>
          <a:xfrm>
            <a:off x="685800" y="2791098"/>
            <a:ext cx="10820399" cy="1593668"/>
          </a:xfrm>
        </p:spPr>
        <p:txBody>
          <a:bodyPr/>
          <a:lstStyle/>
          <a:p>
            <a:pPr algn="ctr"/>
            <a:r>
              <a:rPr lang="en-US" dirty="0"/>
              <a:t>Step 11: AP Type will fill in automatically- </a:t>
            </a:r>
            <a:r>
              <a:rPr lang="en-US" b="1" u="sng" dirty="0">
                <a:highlight>
                  <a:srgbClr val="FFFF00"/>
                </a:highlight>
              </a:rPr>
              <a:t>DO NOT CHANGE THIS</a:t>
            </a:r>
            <a:br>
              <a:rPr lang="en-US" b="1" u="sng" dirty="0">
                <a:highlight>
                  <a:srgbClr val="FFFF00"/>
                </a:highlight>
              </a:rPr>
            </a:br>
            <a:br>
              <a:rPr lang="en-US" dirty="0"/>
            </a:br>
            <a:endParaRPr lang="en-US" dirty="0"/>
          </a:p>
        </p:txBody>
      </p:sp>
      <p:pic>
        <p:nvPicPr>
          <p:cNvPr id="3" name="Picture 2" descr="A white rectangular sign with black text&#10;&#10;Description automatically generated">
            <a:extLst>
              <a:ext uri="{FF2B5EF4-FFF2-40B4-BE49-F238E27FC236}">
                <a16:creationId xmlns:a16="http://schemas.microsoft.com/office/drawing/2014/main" id="{C10E473B-2553-FA67-BBC4-F99113C426D4}"/>
              </a:ext>
            </a:extLst>
          </p:cNvPr>
          <p:cNvPicPr>
            <a:picLocks noChangeAspect="1"/>
          </p:cNvPicPr>
          <p:nvPr/>
        </p:nvPicPr>
        <p:blipFill>
          <a:blip r:embed="rId2"/>
          <a:stretch>
            <a:fillRect/>
          </a:stretch>
        </p:blipFill>
        <p:spPr>
          <a:xfrm>
            <a:off x="3058574" y="3242183"/>
            <a:ext cx="6419237" cy="2285165"/>
          </a:xfrm>
          <a:prstGeom prst="rect">
            <a:avLst/>
          </a:prstGeom>
        </p:spPr>
      </p:pic>
    </p:spTree>
    <p:extLst>
      <p:ext uri="{BB962C8B-B14F-4D97-AF65-F5344CB8AC3E}">
        <p14:creationId xmlns:p14="http://schemas.microsoft.com/office/powerpoint/2010/main" val="27228042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55175B-7793-2A2A-B07A-C38191CB348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897AA3B-2292-D7BC-19D6-6D99F71F88FC}"/>
              </a:ext>
            </a:extLst>
          </p:cNvPr>
          <p:cNvSpPr>
            <a:spLocks noGrp="1"/>
          </p:cNvSpPr>
          <p:nvPr>
            <p:ph type="title"/>
          </p:nvPr>
        </p:nvSpPr>
        <p:spPr>
          <a:xfrm>
            <a:off x="816428" y="3433355"/>
            <a:ext cx="10820399" cy="1593668"/>
          </a:xfrm>
        </p:spPr>
        <p:txBody>
          <a:bodyPr/>
          <a:lstStyle/>
          <a:p>
            <a:pPr marR="0" lvl="0">
              <a:lnSpc>
                <a:spcPct val="107000"/>
              </a:lnSpc>
              <a:spcBef>
                <a:spcPts val="0"/>
              </a:spcBef>
              <a:spcAft>
                <a:spcPts val="0"/>
              </a:spcAft>
            </a:pPr>
            <a:r>
              <a:rPr lang="en-US" sz="4800" kern="100" dirty="0">
                <a:effectLst/>
                <a:latin typeface="Aptos" panose="020B0004020202020204" pitchFamily="34" charset="0"/>
                <a:ea typeface="Aptos" panose="020B0004020202020204" pitchFamily="34" charset="0"/>
                <a:cs typeface="Times New Roman" panose="02020603050405020304" pitchFamily="18" charset="0"/>
              </a:rPr>
              <a:t>Step 12: Type any comments you have about this order: </a:t>
            </a:r>
            <a:br>
              <a:rPr lang="en-US" sz="4800" kern="100" dirty="0">
                <a:effectLst/>
                <a:latin typeface="Aptos" panose="020B0004020202020204" pitchFamily="34" charset="0"/>
                <a:ea typeface="Aptos" panose="020B0004020202020204" pitchFamily="34" charset="0"/>
                <a:cs typeface="Times New Roman" panose="02020603050405020304" pitchFamily="18" charset="0"/>
              </a:rPr>
            </a:br>
            <a:r>
              <a:rPr lang="en-US" sz="2400" kern="100" dirty="0">
                <a:latin typeface="Aptos" panose="020B0004020202020204" pitchFamily="34" charset="0"/>
                <a:ea typeface="Aptos" panose="020B0004020202020204" pitchFamily="34" charset="0"/>
                <a:cs typeface="Times New Roman" panose="02020603050405020304" pitchFamily="18" charset="0"/>
              </a:rPr>
              <a:t>P</a:t>
            </a:r>
            <a:r>
              <a:rPr lang="en-US" sz="2400" kern="100" dirty="0">
                <a:effectLst/>
                <a:latin typeface="Aptos" panose="020B0004020202020204" pitchFamily="34" charset="0"/>
                <a:ea typeface="Aptos" panose="020B0004020202020204" pitchFamily="34" charset="0"/>
                <a:cs typeface="Times New Roman" panose="02020603050405020304" pitchFamily="18" charset="0"/>
              </a:rPr>
              <a:t>rinted will appear on all printed paperwork; internal will only be in computer notes.</a:t>
            </a:r>
            <a:br>
              <a:rPr lang="en-US" sz="2400" kern="100" dirty="0">
                <a:effectLst/>
                <a:latin typeface="Aptos" panose="020B0004020202020204" pitchFamily="34" charset="0"/>
                <a:ea typeface="Aptos" panose="020B0004020202020204" pitchFamily="34" charset="0"/>
                <a:cs typeface="Times New Roman" panose="02020603050405020304" pitchFamily="18" charset="0"/>
              </a:rPr>
            </a:br>
            <a:r>
              <a:rPr lang="en-US" sz="2400" kern="100" dirty="0">
                <a:effectLst/>
                <a:latin typeface="Aptos" panose="020B0004020202020204" pitchFamily="34" charset="0"/>
                <a:ea typeface="Aptos" panose="020B0004020202020204" pitchFamily="34" charset="0"/>
                <a:cs typeface="Times New Roman" panose="02020603050405020304" pitchFamily="18" charset="0"/>
              </a:rPr>
              <a:t>Examples: Directions for PO(email/faxing to vendor (need contact info), Invoice status-if known. </a:t>
            </a:r>
            <a:r>
              <a:rPr lang="en-US" sz="2400" b="1" u="sng"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The more details provided, the better.</a:t>
            </a:r>
            <a:br>
              <a:rPr lang="en-US" sz="2400" b="1" u="sng"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br>
            <a:br>
              <a:rPr lang="en-US" dirty="0"/>
            </a:br>
            <a:endParaRPr lang="en-US" dirty="0"/>
          </a:p>
        </p:txBody>
      </p:sp>
      <p:pic>
        <p:nvPicPr>
          <p:cNvPr id="6" name="Picture 5" descr="A white line with black lines&#10;&#10;Description automatically generated with medium confidence">
            <a:extLst>
              <a:ext uri="{FF2B5EF4-FFF2-40B4-BE49-F238E27FC236}">
                <a16:creationId xmlns:a16="http://schemas.microsoft.com/office/drawing/2014/main" id="{B09D8B46-D070-D210-492D-02F4D1BBEE8F}"/>
              </a:ext>
            </a:extLst>
          </p:cNvPr>
          <p:cNvPicPr>
            <a:picLocks noChangeAspect="1"/>
          </p:cNvPicPr>
          <p:nvPr/>
        </p:nvPicPr>
        <p:blipFill>
          <a:blip r:embed="rId2"/>
          <a:stretch>
            <a:fillRect/>
          </a:stretch>
        </p:blipFill>
        <p:spPr>
          <a:xfrm>
            <a:off x="2349446" y="3082834"/>
            <a:ext cx="7493108" cy="2510511"/>
          </a:xfrm>
          <a:prstGeom prst="rect">
            <a:avLst/>
          </a:prstGeom>
        </p:spPr>
      </p:pic>
    </p:spTree>
    <p:extLst>
      <p:ext uri="{BB962C8B-B14F-4D97-AF65-F5344CB8AC3E}">
        <p14:creationId xmlns:p14="http://schemas.microsoft.com/office/powerpoint/2010/main" val="25206847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A50B9E-3CCC-C32C-8F90-006D6996A80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9AB4D30-8A63-CB00-C33B-AE3F5D7CED8E}"/>
              </a:ext>
            </a:extLst>
          </p:cNvPr>
          <p:cNvSpPr>
            <a:spLocks noGrp="1"/>
          </p:cNvSpPr>
          <p:nvPr>
            <p:ph type="title"/>
          </p:nvPr>
        </p:nvSpPr>
        <p:spPr>
          <a:xfrm>
            <a:off x="433252" y="2266406"/>
            <a:ext cx="10820399" cy="1593668"/>
          </a:xfrm>
        </p:spPr>
        <p:txBody>
          <a:bodyPr/>
          <a:lstStyle/>
          <a:p>
            <a:pPr algn="ctr"/>
            <a:r>
              <a:rPr lang="en-US" kern="100" dirty="0">
                <a:latin typeface="Aptos" panose="020B0004020202020204" pitchFamily="34" charset="0"/>
                <a:ea typeface="Aptos" panose="020B0004020202020204" pitchFamily="34" charset="0"/>
                <a:cs typeface="Times New Roman" panose="02020603050405020304" pitchFamily="18" charset="0"/>
              </a:rPr>
              <a:t>Step 13: </a:t>
            </a:r>
            <a:r>
              <a:rPr lang="en-US" sz="6000" kern="100" dirty="0">
                <a:effectLst/>
                <a:latin typeface="Aptos" panose="020B0004020202020204" pitchFamily="34" charset="0"/>
                <a:ea typeface="Aptos" panose="020B0004020202020204" pitchFamily="34" charset="0"/>
                <a:cs typeface="Times New Roman" panose="02020603050405020304" pitchFamily="18" charset="0"/>
              </a:rPr>
              <a:t>Add items-</a:t>
            </a:r>
            <a:br>
              <a:rPr lang="en-US" sz="6000" kern="100" dirty="0">
                <a:effectLst/>
                <a:latin typeface="Aptos" panose="020B0004020202020204" pitchFamily="34" charset="0"/>
                <a:ea typeface="Aptos" panose="020B0004020202020204" pitchFamily="34" charset="0"/>
                <a:cs typeface="Times New Roman" panose="02020603050405020304" pitchFamily="18" charset="0"/>
              </a:rPr>
            </a:br>
            <a:r>
              <a:rPr lang="en-US" sz="4400" kern="100" dirty="0">
                <a:effectLst/>
                <a:latin typeface="Aptos" panose="020B0004020202020204" pitchFamily="34" charset="0"/>
                <a:ea typeface="Aptos" panose="020B0004020202020204" pitchFamily="34" charset="0"/>
                <a:cs typeface="Times New Roman" panose="02020603050405020304" pitchFamily="18" charset="0"/>
              </a:rPr>
              <a:t> </a:t>
            </a:r>
            <a:r>
              <a:rPr lang="en-US" sz="4400" u="sng" kern="100" dirty="0">
                <a:latin typeface="Aptos" panose="020B0004020202020204" pitchFamily="34" charset="0"/>
                <a:ea typeface="Aptos" panose="020B0004020202020204" pitchFamily="34" charset="0"/>
                <a:cs typeface="Times New Roman" panose="02020603050405020304" pitchFamily="18" charset="0"/>
              </a:rPr>
              <a:t>B</a:t>
            </a:r>
            <a:r>
              <a:rPr lang="en-US" sz="4400" b="1" u="sng" kern="100" dirty="0">
                <a:effectLst/>
                <a:latin typeface="Aptos" panose="020B0004020202020204" pitchFamily="34" charset="0"/>
                <a:ea typeface="Aptos" panose="020B0004020202020204" pitchFamily="34" charset="0"/>
                <a:cs typeface="Times New Roman" panose="02020603050405020304" pitchFamily="18" charset="0"/>
              </a:rPr>
              <a:t>e as detailed as possible</a:t>
            </a:r>
            <a:r>
              <a:rPr lang="en-US" sz="4400" kern="100" dirty="0">
                <a:effectLst/>
                <a:latin typeface="Aptos" panose="020B0004020202020204" pitchFamily="34" charset="0"/>
                <a:ea typeface="Aptos" panose="020B0004020202020204" pitchFamily="34" charset="0"/>
                <a:cs typeface="Times New Roman" panose="02020603050405020304" pitchFamily="18" charset="0"/>
              </a:rPr>
              <a:t>. Required fields highlighted.</a:t>
            </a:r>
            <a:br>
              <a:rPr lang="en-US" sz="6000" kern="100" dirty="0">
                <a:effectLst/>
                <a:latin typeface="Aptos" panose="020B0004020202020204" pitchFamily="34" charset="0"/>
                <a:ea typeface="Aptos" panose="020B0004020202020204" pitchFamily="34" charset="0"/>
                <a:cs typeface="Times New Roman" panose="02020603050405020304" pitchFamily="18" charset="0"/>
              </a:rPr>
            </a:br>
            <a:br>
              <a:rPr lang="en-US" dirty="0"/>
            </a:br>
            <a:endParaRPr lang="en-US" dirty="0"/>
          </a:p>
        </p:txBody>
      </p:sp>
      <p:pic>
        <p:nvPicPr>
          <p:cNvPr id="3" name="Picture 2" descr="A screenshot of a computer&#10;&#10;Description automatically generated">
            <a:extLst>
              <a:ext uri="{FF2B5EF4-FFF2-40B4-BE49-F238E27FC236}">
                <a16:creationId xmlns:a16="http://schemas.microsoft.com/office/drawing/2014/main" id="{B194F388-536E-F26E-29A2-3981964E812E}"/>
              </a:ext>
            </a:extLst>
          </p:cNvPr>
          <p:cNvPicPr>
            <a:picLocks noChangeAspect="1"/>
          </p:cNvPicPr>
          <p:nvPr/>
        </p:nvPicPr>
        <p:blipFill>
          <a:blip r:embed="rId2"/>
          <a:stretch>
            <a:fillRect/>
          </a:stretch>
        </p:blipFill>
        <p:spPr>
          <a:xfrm>
            <a:off x="1886427" y="2124535"/>
            <a:ext cx="8419146" cy="3471078"/>
          </a:xfrm>
          <a:prstGeom prst="rect">
            <a:avLst/>
          </a:prstGeom>
        </p:spPr>
      </p:pic>
    </p:spTree>
    <p:extLst>
      <p:ext uri="{BB962C8B-B14F-4D97-AF65-F5344CB8AC3E}">
        <p14:creationId xmlns:p14="http://schemas.microsoft.com/office/powerpoint/2010/main" val="11375791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6EB475-8BC0-6236-2677-57395868B40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EF389D0-7249-0DB7-E352-E02AA88E0CA4}"/>
              </a:ext>
            </a:extLst>
          </p:cNvPr>
          <p:cNvSpPr>
            <a:spLocks noGrp="1"/>
          </p:cNvSpPr>
          <p:nvPr>
            <p:ph type="title"/>
          </p:nvPr>
        </p:nvSpPr>
        <p:spPr>
          <a:xfrm>
            <a:off x="433252" y="2266406"/>
            <a:ext cx="10820399" cy="1593668"/>
          </a:xfrm>
        </p:spPr>
        <p:txBody>
          <a:bodyPr/>
          <a:lstStyle/>
          <a:p>
            <a:pPr algn="ctr"/>
            <a:r>
              <a:rPr lang="en-US" sz="3200" kern="100" dirty="0">
                <a:latin typeface="Aptos" panose="020B0004020202020204" pitchFamily="34" charset="0"/>
                <a:ea typeface="Aptos" panose="020B0004020202020204" pitchFamily="34" charset="0"/>
                <a:cs typeface="Times New Roman" panose="02020603050405020304" pitchFamily="18" charset="0"/>
              </a:rPr>
              <a:t>To add multiple line items, click the “Add Item” until you have added all the items you need to.</a:t>
            </a:r>
            <a:br>
              <a:rPr lang="en-US" sz="3200" kern="100" dirty="0">
                <a:latin typeface="Aptos" panose="020B0004020202020204" pitchFamily="34" charset="0"/>
                <a:ea typeface="Aptos" panose="020B0004020202020204" pitchFamily="34" charset="0"/>
                <a:cs typeface="Times New Roman" panose="02020603050405020304" pitchFamily="18" charset="0"/>
              </a:rPr>
            </a:br>
            <a:r>
              <a:rPr lang="en-US" sz="3200" kern="100" dirty="0">
                <a:latin typeface="Aptos" panose="020B0004020202020204" pitchFamily="34" charset="0"/>
                <a:ea typeface="Aptos" panose="020B0004020202020204" pitchFamily="34" charset="0"/>
                <a:cs typeface="Times New Roman" panose="02020603050405020304" pitchFamily="18" charset="0"/>
              </a:rPr>
              <a:t>If splitting a line item into multiple GL lines, click “Add GL Account.” You can divide these up by percentage or dollar amount.</a:t>
            </a:r>
            <a:br>
              <a:rPr lang="en-US" sz="6000" kern="100" dirty="0">
                <a:effectLst/>
                <a:latin typeface="Aptos" panose="020B0004020202020204" pitchFamily="34" charset="0"/>
                <a:ea typeface="Aptos" panose="020B0004020202020204" pitchFamily="34" charset="0"/>
                <a:cs typeface="Times New Roman" panose="02020603050405020304" pitchFamily="18" charset="0"/>
              </a:rPr>
            </a:br>
            <a:br>
              <a:rPr lang="en-US" dirty="0"/>
            </a:br>
            <a:endParaRPr lang="en-US" dirty="0"/>
          </a:p>
        </p:txBody>
      </p:sp>
      <p:pic>
        <p:nvPicPr>
          <p:cNvPr id="7" name="Picture 6">
            <a:extLst>
              <a:ext uri="{FF2B5EF4-FFF2-40B4-BE49-F238E27FC236}">
                <a16:creationId xmlns:a16="http://schemas.microsoft.com/office/drawing/2014/main" id="{63AF608B-B4BD-EA28-A46D-09976E14855C}"/>
              </a:ext>
            </a:extLst>
          </p:cNvPr>
          <p:cNvPicPr>
            <a:picLocks noChangeAspect="1"/>
          </p:cNvPicPr>
          <p:nvPr/>
        </p:nvPicPr>
        <p:blipFill>
          <a:blip r:embed="rId2"/>
          <a:stretch>
            <a:fillRect/>
          </a:stretch>
        </p:blipFill>
        <p:spPr>
          <a:xfrm>
            <a:off x="305072" y="2139145"/>
            <a:ext cx="4719774" cy="3441857"/>
          </a:xfrm>
          <a:prstGeom prst="rect">
            <a:avLst/>
          </a:prstGeom>
        </p:spPr>
      </p:pic>
      <p:pic>
        <p:nvPicPr>
          <p:cNvPr id="9" name="Picture 8">
            <a:extLst>
              <a:ext uri="{FF2B5EF4-FFF2-40B4-BE49-F238E27FC236}">
                <a16:creationId xmlns:a16="http://schemas.microsoft.com/office/drawing/2014/main" id="{CA910DD8-A943-B926-495C-4606DBF50100}"/>
              </a:ext>
            </a:extLst>
          </p:cNvPr>
          <p:cNvPicPr>
            <a:picLocks noChangeAspect="1"/>
          </p:cNvPicPr>
          <p:nvPr/>
        </p:nvPicPr>
        <p:blipFill>
          <a:blip r:embed="rId3"/>
          <a:stretch>
            <a:fillRect/>
          </a:stretch>
        </p:blipFill>
        <p:spPr>
          <a:xfrm>
            <a:off x="6832098" y="1854712"/>
            <a:ext cx="4549733" cy="3726290"/>
          </a:xfrm>
          <a:prstGeom prst="rect">
            <a:avLst/>
          </a:prstGeom>
        </p:spPr>
      </p:pic>
    </p:spTree>
    <p:extLst>
      <p:ext uri="{BB962C8B-B14F-4D97-AF65-F5344CB8AC3E}">
        <p14:creationId xmlns:p14="http://schemas.microsoft.com/office/powerpoint/2010/main" val="35508911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385E07-682D-9452-F5E7-74BC24619BC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D60B2D9-F0D8-3FA8-784D-F285843CF50F}"/>
              </a:ext>
            </a:extLst>
          </p:cNvPr>
          <p:cNvSpPr>
            <a:spLocks noGrp="1"/>
          </p:cNvSpPr>
          <p:nvPr>
            <p:ph type="title"/>
          </p:nvPr>
        </p:nvSpPr>
        <p:spPr>
          <a:xfrm>
            <a:off x="871993" y="5617029"/>
            <a:ext cx="10273843" cy="1397726"/>
          </a:xfrm>
        </p:spPr>
        <p:txBody>
          <a:bodyPr/>
          <a:lstStyle/>
          <a:p>
            <a:pPr algn="ctr"/>
            <a:r>
              <a:rPr lang="en-US" sz="2400" dirty="0"/>
              <a:t>Step 14: Once all items are added, click save and attach. This will submit the form. You can go back and edit if necessary. All documents needed to be saved under the format below:</a:t>
            </a:r>
            <a:br>
              <a:rPr lang="en-US" sz="2800" dirty="0"/>
            </a:br>
            <a:br>
              <a:rPr lang="en-US" sz="2800" dirty="0"/>
            </a:br>
            <a:r>
              <a:rPr lang="en-US" sz="2400" dirty="0"/>
              <a:t>Document </a:t>
            </a:r>
            <a:r>
              <a:rPr lang="en-US" sz="2400" dirty="0" err="1"/>
              <a:t>type_vendor</a:t>
            </a:r>
            <a:r>
              <a:rPr lang="en-US" sz="2400" dirty="0"/>
              <a:t> </a:t>
            </a:r>
            <a:r>
              <a:rPr lang="en-US" sz="2400" dirty="0" err="1"/>
              <a:t>number_date</a:t>
            </a:r>
            <a:r>
              <a:rPr lang="en-US" sz="2400" dirty="0"/>
              <a:t> on document</a:t>
            </a:r>
            <a:br>
              <a:rPr lang="en-US" sz="2400" dirty="0"/>
            </a:br>
            <a:r>
              <a:rPr lang="en-US" sz="2400" dirty="0"/>
              <a:t>Example: INV_1234567_3.21.24</a:t>
            </a:r>
            <a:br>
              <a:rPr lang="en-US" sz="2800" dirty="0"/>
            </a:br>
            <a:br>
              <a:rPr lang="en-US" sz="2800" dirty="0"/>
            </a:br>
            <a:r>
              <a:rPr lang="en-US" sz="2000" dirty="0"/>
              <a:t>INV=Invoice</a:t>
            </a:r>
            <a:br>
              <a:rPr lang="en-US" sz="2000" dirty="0"/>
            </a:br>
            <a:r>
              <a:rPr lang="en-US" sz="2000" dirty="0"/>
              <a:t>QUOTE=Quote</a:t>
            </a:r>
            <a:br>
              <a:rPr lang="en-US" sz="2000" dirty="0"/>
            </a:br>
            <a:r>
              <a:rPr lang="en-US" sz="2000" dirty="0"/>
              <a:t>EST=Estimate</a:t>
            </a:r>
            <a:br>
              <a:rPr lang="en-US" sz="2800" dirty="0"/>
            </a:br>
            <a:br>
              <a:rPr lang="en-US" sz="2800" dirty="0"/>
            </a:br>
            <a:br>
              <a:rPr lang="en-US" sz="2800" dirty="0"/>
            </a:br>
            <a:br>
              <a:rPr lang="en-US" sz="2800" dirty="0"/>
            </a:br>
            <a:br>
              <a:rPr lang="en-US" sz="4800" dirty="0"/>
            </a:br>
            <a:br>
              <a:rPr lang="en-US" dirty="0"/>
            </a:br>
            <a:endParaRPr lang="en-US" dirty="0"/>
          </a:p>
        </p:txBody>
      </p:sp>
      <p:pic>
        <p:nvPicPr>
          <p:cNvPr id="3" name="Picture 2" descr="A blue line drawn on a white background&#10;&#10;Description automatically generated">
            <a:extLst>
              <a:ext uri="{FF2B5EF4-FFF2-40B4-BE49-F238E27FC236}">
                <a16:creationId xmlns:a16="http://schemas.microsoft.com/office/drawing/2014/main" id="{ACE26826-ABF9-2D6D-C615-09FE37104F53}"/>
              </a:ext>
            </a:extLst>
          </p:cNvPr>
          <p:cNvPicPr>
            <a:picLocks noChangeAspect="1"/>
          </p:cNvPicPr>
          <p:nvPr/>
        </p:nvPicPr>
        <p:blipFill>
          <a:blip r:embed="rId2"/>
          <a:stretch>
            <a:fillRect/>
          </a:stretch>
        </p:blipFill>
        <p:spPr>
          <a:xfrm>
            <a:off x="2421171" y="3507376"/>
            <a:ext cx="7032299" cy="1527565"/>
          </a:xfrm>
          <a:prstGeom prst="rect">
            <a:avLst/>
          </a:prstGeom>
        </p:spPr>
      </p:pic>
    </p:spTree>
    <p:extLst>
      <p:ext uri="{BB962C8B-B14F-4D97-AF65-F5344CB8AC3E}">
        <p14:creationId xmlns:p14="http://schemas.microsoft.com/office/powerpoint/2010/main" val="29783562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A45229-CD7B-C17A-4B92-4DB04A17EAF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EA6CA41-F096-4CA0-B080-0500CF24A42C}"/>
              </a:ext>
            </a:extLst>
          </p:cNvPr>
          <p:cNvSpPr>
            <a:spLocks noGrp="1"/>
          </p:cNvSpPr>
          <p:nvPr>
            <p:ph type="title"/>
          </p:nvPr>
        </p:nvSpPr>
        <p:spPr>
          <a:xfrm>
            <a:off x="607423" y="5042265"/>
            <a:ext cx="10820399" cy="1593668"/>
          </a:xfrm>
        </p:spPr>
        <p:txBody>
          <a:bodyPr/>
          <a:lstStyle/>
          <a:p>
            <a:pPr algn="ctr"/>
            <a:r>
              <a:rPr lang="en-US" sz="4800" dirty="0"/>
              <a:t>Step 15: Attach supporting documentation and save.</a:t>
            </a:r>
            <a:br>
              <a:rPr lang="en-US" dirty="0"/>
            </a:br>
            <a:r>
              <a:rPr lang="en-US" sz="3600" b="1" dirty="0"/>
              <a:t>Examples:</a:t>
            </a:r>
            <a:br>
              <a:rPr lang="en-US" sz="3600" b="1" dirty="0"/>
            </a:br>
            <a:r>
              <a:rPr lang="en-US" sz="3600" dirty="0"/>
              <a:t>Quotes</a:t>
            </a:r>
            <a:br>
              <a:rPr lang="en-US" sz="3600" dirty="0"/>
            </a:br>
            <a:r>
              <a:rPr lang="en-US" sz="3600" dirty="0"/>
              <a:t>Receipts</a:t>
            </a:r>
            <a:br>
              <a:rPr lang="en-US" sz="3600" dirty="0"/>
            </a:br>
            <a:r>
              <a:rPr lang="en-US" sz="3600" dirty="0"/>
              <a:t>Maps</a:t>
            </a:r>
            <a:br>
              <a:rPr lang="en-US" sz="3600" dirty="0"/>
            </a:br>
            <a:r>
              <a:rPr lang="en-US" sz="3600" dirty="0"/>
              <a:t>E-Mail Correspondence</a:t>
            </a:r>
            <a:br>
              <a:rPr lang="en-US" sz="3600" dirty="0"/>
            </a:br>
            <a:r>
              <a:rPr lang="en-US" sz="3600" dirty="0"/>
              <a:t>Bill of Lading</a:t>
            </a:r>
            <a:br>
              <a:rPr lang="en-US" sz="3600" dirty="0"/>
            </a:br>
            <a:r>
              <a:rPr lang="en-US" sz="3600" dirty="0"/>
              <a:t>Invoices</a:t>
            </a:r>
            <a:br>
              <a:rPr lang="en-US" dirty="0"/>
            </a:br>
            <a:br>
              <a:rPr lang="en-US" dirty="0"/>
            </a:br>
            <a:endParaRPr lang="en-US" dirty="0"/>
          </a:p>
        </p:txBody>
      </p:sp>
      <p:pic>
        <p:nvPicPr>
          <p:cNvPr id="3" name="Picture 2" descr="A hand holding a paper and a dollar bill&#10;&#10;Description automatically generated">
            <a:extLst>
              <a:ext uri="{FF2B5EF4-FFF2-40B4-BE49-F238E27FC236}">
                <a16:creationId xmlns:a16="http://schemas.microsoft.com/office/drawing/2014/main" id="{1384ACF0-37CF-B8E4-BC67-9EE4114E603F}"/>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165001" y="1436914"/>
            <a:ext cx="1680213" cy="1216404"/>
          </a:xfrm>
          <a:prstGeom prst="rect">
            <a:avLst/>
          </a:prstGeom>
        </p:spPr>
      </p:pic>
      <p:pic>
        <p:nvPicPr>
          <p:cNvPr id="5" name="Picture 4" descr="A map of a city&#10;&#10;Description automatically generated">
            <a:extLst>
              <a:ext uri="{FF2B5EF4-FFF2-40B4-BE49-F238E27FC236}">
                <a16:creationId xmlns:a16="http://schemas.microsoft.com/office/drawing/2014/main" id="{A66D8C19-E412-1871-3A86-D9CE21BE74EC}"/>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1001603" y="2939242"/>
            <a:ext cx="2006473" cy="1203884"/>
          </a:xfrm>
          <a:prstGeom prst="rect">
            <a:avLst/>
          </a:prstGeom>
        </p:spPr>
      </p:pic>
      <p:pic>
        <p:nvPicPr>
          <p:cNvPr id="7" name="Picture 6" descr="An envelope with an arrow around it&#10;&#10;Description automatically generated">
            <a:extLst>
              <a:ext uri="{FF2B5EF4-FFF2-40B4-BE49-F238E27FC236}">
                <a16:creationId xmlns:a16="http://schemas.microsoft.com/office/drawing/2014/main" id="{EC722FB7-CCC4-CDA4-6CCB-002DF537023F}"/>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37960" y="4292272"/>
            <a:ext cx="1436580" cy="1427003"/>
          </a:xfrm>
          <a:prstGeom prst="rect">
            <a:avLst/>
          </a:prstGeom>
        </p:spPr>
      </p:pic>
      <p:pic>
        <p:nvPicPr>
          <p:cNvPr id="9" name="Picture 8" descr="A pile of receipt papers&#10;&#10;Description automatically generated">
            <a:extLst>
              <a:ext uri="{FF2B5EF4-FFF2-40B4-BE49-F238E27FC236}">
                <a16:creationId xmlns:a16="http://schemas.microsoft.com/office/drawing/2014/main" id="{27FF9A37-40C0-ECE0-2C1B-2B6822BA5035}"/>
              </a:ext>
            </a:extLst>
          </p:cNvPr>
          <p:cNvPicPr>
            <a:picLocks noChangeAspect="1"/>
          </p:cNvPicPr>
          <p:nvPr/>
        </p:nvPicPr>
        <p:blipFill>
          <a:blip r:embed="rId8">
            <a:extLst>
              <a:ext uri="{28A0092B-C50C-407E-A947-70E740481C1C}">
                <a14:useLocalDpi xmlns:a14="http://schemas.microsoft.com/office/drawing/2010/main" val="0"/>
              </a:ext>
              <a:ext uri="{837473B0-CC2E-450A-ABE3-18F120FF3D39}">
                <a1611:picAttrSrcUrl xmlns:a1611="http://schemas.microsoft.com/office/drawing/2016/11/main" r:id="rId9"/>
              </a:ext>
            </a:extLst>
          </a:blip>
          <a:stretch>
            <a:fillRect/>
          </a:stretch>
        </p:blipFill>
        <p:spPr>
          <a:xfrm>
            <a:off x="10346786" y="1532629"/>
            <a:ext cx="1680213" cy="1120689"/>
          </a:xfrm>
          <a:prstGeom prst="rect">
            <a:avLst/>
          </a:prstGeom>
        </p:spPr>
      </p:pic>
      <p:pic>
        <p:nvPicPr>
          <p:cNvPr id="11" name="Picture 10" descr="A close-up of a sign&#10;&#10;Description automatically generated">
            <a:extLst>
              <a:ext uri="{FF2B5EF4-FFF2-40B4-BE49-F238E27FC236}">
                <a16:creationId xmlns:a16="http://schemas.microsoft.com/office/drawing/2014/main" id="{1D32C45B-CCA6-8B40-5D09-F4D7F41B734C}"/>
              </a:ext>
            </a:extLst>
          </p:cNvPr>
          <p:cNvPicPr>
            <a:picLocks noChangeAspect="1"/>
          </p:cNvPicPr>
          <p:nvPr/>
        </p:nvPicPr>
        <p:blipFill>
          <a:blip r:embed="rId10">
            <a:extLst>
              <a:ext uri="{28A0092B-C50C-407E-A947-70E740481C1C}">
                <a14:useLocalDpi xmlns:a14="http://schemas.microsoft.com/office/drawing/2010/main" val="0"/>
              </a:ext>
              <a:ext uri="{837473B0-CC2E-450A-ABE3-18F120FF3D39}">
                <a1611:picAttrSrcUrl xmlns:a1611="http://schemas.microsoft.com/office/drawing/2016/11/main" r:id="rId11"/>
              </a:ext>
            </a:extLst>
          </a:blip>
          <a:stretch>
            <a:fillRect/>
          </a:stretch>
        </p:blipFill>
        <p:spPr>
          <a:xfrm>
            <a:off x="8861190" y="2884468"/>
            <a:ext cx="2006473" cy="1335977"/>
          </a:xfrm>
          <a:prstGeom prst="rect">
            <a:avLst/>
          </a:prstGeom>
        </p:spPr>
      </p:pic>
      <p:pic>
        <p:nvPicPr>
          <p:cNvPr id="13" name="Picture 12" descr="A close-up of a keyboard&#10;&#10;Description automatically generated">
            <a:extLst>
              <a:ext uri="{FF2B5EF4-FFF2-40B4-BE49-F238E27FC236}">
                <a16:creationId xmlns:a16="http://schemas.microsoft.com/office/drawing/2014/main" id="{B43E525C-42C2-8FB6-A3CB-C467BB643E1B}"/>
              </a:ext>
            </a:extLst>
          </p:cNvPr>
          <p:cNvPicPr>
            <a:picLocks noChangeAspect="1"/>
          </p:cNvPicPr>
          <p:nvPr/>
        </p:nvPicPr>
        <p:blipFill>
          <a:blip r:embed="rId12">
            <a:extLst>
              <a:ext uri="{28A0092B-C50C-407E-A947-70E740481C1C}">
                <a14:useLocalDpi xmlns:a14="http://schemas.microsoft.com/office/drawing/2010/main" val="0"/>
              </a:ext>
              <a:ext uri="{837473B0-CC2E-450A-ABE3-18F120FF3D39}">
                <a1611:picAttrSrcUrl xmlns:a1611="http://schemas.microsoft.com/office/drawing/2016/11/main" r:id="rId13"/>
              </a:ext>
            </a:extLst>
          </a:blip>
          <a:stretch>
            <a:fillRect/>
          </a:stretch>
        </p:blipFill>
        <p:spPr>
          <a:xfrm>
            <a:off x="10254472" y="4389500"/>
            <a:ext cx="1742813" cy="1161875"/>
          </a:xfrm>
          <a:prstGeom prst="rect">
            <a:avLst/>
          </a:prstGeom>
        </p:spPr>
      </p:pic>
      <p:sp>
        <p:nvSpPr>
          <p:cNvPr id="14" name="TextBox 13">
            <a:extLst>
              <a:ext uri="{FF2B5EF4-FFF2-40B4-BE49-F238E27FC236}">
                <a16:creationId xmlns:a16="http://schemas.microsoft.com/office/drawing/2014/main" id="{7BA3CB19-AEFC-DA42-2CC2-B6B4FF88F259}"/>
              </a:ext>
            </a:extLst>
          </p:cNvPr>
          <p:cNvSpPr txBox="1"/>
          <p:nvPr/>
        </p:nvSpPr>
        <p:spPr>
          <a:xfrm>
            <a:off x="-980803" y="9184528"/>
            <a:ext cx="10287000" cy="230832"/>
          </a:xfrm>
          <a:prstGeom prst="rect">
            <a:avLst/>
          </a:prstGeom>
          <a:noFill/>
        </p:spPr>
        <p:txBody>
          <a:bodyPr wrap="square" rtlCol="0">
            <a:spAutoFit/>
          </a:bodyPr>
          <a:lstStyle/>
          <a:p>
            <a:r>
              <a:rPr lang="en-US" sz="900">
                <a:solidFill>
                  <a:prstClr val="black"/>
                </a:solidFill>
                <a:latin typeface="Aptos" panose="02110004020202020204"/>
                <a:hlinkClick r:id="rId13" tooltip="https://www.picpedia.org/keyboard/e/estimates.html"/>
              </a:rPr>
              <a:t>This Photo</a:t>
            </a:r>
            <a:r>
              <a:rPr lang="en-US" sz="900">
                <a:solidFill>
                  <a:prstClr val="black"/>
                </a:solidFill>
                <a:latin typeface="Aptos" panose="02110004020202020204"/>
              </a:rPr>
              <a:t> by Unknown Author is licensed under </a:t>
            </a:r>
            <a:r>
              <a:rPr lang="en-US" sz="900">
                <a:solidFill>
                  <a:prstClr val="black"/>
                </a:solidFill>
                <a:latin typeface="Aptos" panose="02110004020202020204"/>
                <a:hlinkClick r:id="rId14" tooltip="https://creativecommons.org/licenses/by-sa/3.0/"/>
              </a:rPr>
              <a:t>CC BY-SA</a:t>
            </a:r>
            <a:endParaRPr lang="en-US" sz="900">
              <a:solidFill>
                <a:prstClr val="black"/>
              </a:solidFill>
              <a:latin typeface="Aptos" panose="02110004020202020204"/>
            </a:endParaRPr>
          </a:p>
        </p:txBody>
      </p:sp>
    </p:spTree>
    <p:extLst>
      <p:ext uri="{BB962C8B-B14F-4D97-AF65-F5344CB8AC3E}">
        <p14:creationId xmlns:p14="http://schemas.microsoft.com/office/powerpoint/2010/main" val="42297574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5C7A913-757E-60E0-DEE4-76D822B1BE6C}"/>
              </a:ext>
            </a:extLst>
          </p:cNvPr>
          <p:cNvSpPr>
            <a:spLocks noGrp="1"/>
          </p:cNvSpPr>
          <p:nvPr>
            <p:ph type="title"/>
          </p:nvPr>
        </p:nvSpPr>
        <p:spPr/>
        <p:txBody>
          <a:bodyPr/>
          <a:lstStyle/>
          <a:p>
            <a:r>
              <a:rPr kumimoji="0" lang="en-US" sz="3600" b="1" i="0" u="none" strike="noStrike" kern="100" cap="none" spc="0" normalizeH="0" baseline="0" noProof="0" dirty="0">
                <a:ln>
                  <a:noFill/>
                </a:ln>
                <a:solidFill>
                  <a:srgbClr val="9F1A29"/>
                </a:solidFill>
                <a:effectLst/>
                <a:uLnTx/>
                <a:uFillTx/>
                <a:latin typeface="Aptos" panose="020B0004020202020204" pitchFamily="34" charset="0"/>
                <a:ea typeface="Aptos" panose="020B0004020202020204" pitchFamily="34" charset="0"/>
                <a:cs typeface="Times New Roman" panose="02020603050405020304" pitchFamily="18" charset="0"/>
              </a:rPr>
              <a:t>Step 16: You will receive an automated e-mail detailing your request. </a:t>
            </a:r>
            <a:endParaRPr lang="en-US" dirty="0">
              <a:solidFill>
                <a:srgbClr val="FF0000"/>
              </a:solidFill>
            </a:endParaRPr>
          </a:p>
        </p:txBody>
      </p:sp>
      <p:pic>
        <p:nvPicPr>
          <p:cNvPr id="2" name="Picture 6">
            <a:extLst>
              <a:ext uri="{FF2B5EF4-FFF2-40B4-BE49-F238E27FC236}">
                <a16:creationId xmlns:a16="http://schemas.microsoft.com/office/drawing/2014/main" id="{35A884AD-FE10-EF24-9F67-8FD75FA7047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2291" y="139337"/>
            <a:ext cx="4046080" cy="5279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489521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D02C66-FF46-964C-EF61-FBEAAF902E7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F56CC57-4A63-26ED-43C6-A293ED762A4F}"/>
              </a:ext>
            </a:extLst>
          </p:cNvPr>
          <p:cNvSpPr>
            <a:spLocks noGrp="1"/>
          </p:cNvSpPr>
          <p:nvPr>
            <p:ph type="title"/>
          </p:nvPr>
        </p:nvSpPr>
        <p:spPr>
          <a:xfrm>
            <a:off x="182880" y="1632858"/>
            <a:ext cx="11634652" cy="1593668"/>
          </a:xfrm>
        </p:spPr>
        <p:txBody>
          <a:bodyPr/>
          <a:lstStyle/>
          <a:p>
            <a:pPr algn="ctr"/>
            <a:r>
              <a:rPr lang="en-US" sz="3600" kern="100" dirty="0">
                <a:effectLst/>
                <a:latin typeface="Aptos" panose="020B0004020202020204" pitchFamily="34" charset="0"/>
                <a:ea typeface="Aptos" panose="020B0004020202020204" pitchFamily="34" charset="0"/>
                <a:cs typeface="Times New Roman" panose="02020603050405020304" pitchFamily="18" charset="0"/>
              </a:rPr>
              <a:t>Step 17: A summary of your requests will be on the main page of the Procurement screen. You can see who has already approved and who is next in line.</a:t>
            </a:r>
            <a:br>
              <a:rPr lang="en-US" sz="6000" kern="100" dirty="0">
                <a:effectLst/>
                <a:latin typeface="Aptos" panose="020B0004020202020204" pitchFamily="34" charset="0"/>
                <a:ea typeface="Aptos" panose="020B0004020202020204" pitchFamily="34" charset="0"/>
                <a:cs typeface="Times New Roman" panose="02020603050405020304" pitchFamily="18" charset="0"/>
              </a:rPr>
            </a:br>
            <a:br>
              <a:rPr lang="en-US" dirty="0"/>
            </a:br>
            <a:endParaRPr lang="en-US" dirty="0"/>
          </a:p>
        </p:txBody>
      </p:sp>
      <p:pic>
        <p:nvPicPr>
          <p:cNvPr id="3" name="Picture 2">
            <a:extLst>
              <a:ext uri="{FF2B5EF4-FFF2-40B4-BE49-F238E27FC236}">
                <a16:creationId xmlns:a16="http://schemas.microsoft.com/office/drawing/2014/main" id="{AC2F76FC-FB0A-F23C-84E7-9C598D376F66}"/>
              </a:ext>
            </a:extLst>
          </p:cNvPr>
          <p:cNvPicPr>
            <a:picLocks noChangeAspect="1"/>
          </p:cNvPicPr>
          <p:nvPr/>
        </p:nvPicPr>
        <p:blipFill>
          <a:blip r:embed="rId2"/>
          <a:stretch>
            <a:fillRect/>
          </a:stretch>
        </p:blipFill>
        <p:spPr>
          <a:xfrm>
            <a:off x="2100616" y="1513116"/>
            <a:ext cx="7470929" cy="4138748"/>
          </a:xfrm>
          <a:prstGeom prst="rect">
            <a:avLst/>
          </a:prstGeom>
        </p:spPr>
      </p:pic>
    </p:spTree>
    <p:extLst>
      <p:ext uri="{BB962C8B-B14F-4D97-AF65-F5344CB8AC3E}">
        <p14:creationId xmlns:p14="http://schemas.microsoft.com/office/powerpoint/2010/main" val="10878915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A888B9-F1DA-453E-E7C9-35814ECC2E6E}"/>
              </a:ext>
            </a:extLst>
          </p:cNvPr>
          <p:cNvSpPr>
            <a:spLocks noGrp="1"/>
          </p:cNvSpPr>
          <p:nvPr>
            <p:ph type="title"/>
          </p:nvPr>
        </p:nvSpPr>
        <p:spPr>
          <a:xfrm>
            <a:off x="685800" y="387532"/>
            <a:ext cx="10820399" cy="1593668"/>
          </a:xfrm>
        </p:spPr>
        <p:txBody>
          <a:bodyPr/>
          <a:lstStyle/>
          <a:p>
            <a:pPr algn="ctr"/>
            <a:r>
              <a:rPr lang="en-US" sz="4800" dirty="0"/>
              <a:t>Step 1: Log into Simpson One Login</a:t>
            </a:r>
            <a:br>
              <a:rPr lang="en-US" dirty="0"/>
            </a:br>
            <a:endParaRPr lang="en-US" dirty="0"/>
          </a:p>
        </p:txBody>
      </p:sp>
      <p:pic>
        <p:nvPicPr>
          <p:cNvPr id="4" name="Picture 3">
            <a:extLst>
              <a:ext uri="{FF2B5EF4-FFF2-40B4-BE49-F238E27FC236}">
                <a16:creationId xmlns:a16="http://schemas.microsoft.com/office/drawing/2014/main" id="{16B2803B-70E3-EB7C-2422-553EBBFD1A3D}"/>
              </a:ext>
            </a:extLst>
          </p:cNvPr>
          <p:cNvPicPr>
            <a:picLocks noChangeAspect="1"/>
          </p:cNvPicPr>
          <p:nvPr/>
        </p:nvPicPr>
        <p:blipFill>
          <a:blip r:embed="rId2"/>
          <a:stretch>
            <a:fillRect/>
          </a:stretch>
        </p:blipFill>
        <p:spPr>
          <a:xfrm>
            <a:off x="2342604" y="1342093"/>
            <a:ext cx="6766561" cy="4166078"/>
          </a:xfrm>
          <a:prstGeom prst="rect">
            <a:avLst/>
          </a:prstGeom>
        </p:spPr>
      </p:pic>
    </p:spTree>
    <p:extLst>
      <p:ext uri="{BB962C8B-B14F-4D97-AF65-F5344CB8AC3E}">
        <p14:creationId xmlns:p14="http://schemas.microsoft.com/office/powerpoint/2010/main" val="11863634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D11C00-59DD-F940-45E9-9BA8BA7D76C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B8764A5-2033-4D2A-444A-964BA91DC44C}"/>
              </a:ext>
            </a:extLst>
          </p:cNvPr>
          <p:cNvSpPr>
            <a:spLocks noGrp="1"/>
          </p:cNvSpPr>
          <p:nvPr>
            <p:ph type="title"/>
          </p:nvPr>
        </p:nvSpPr>
        <p:spPr>
          <a:xfrm>
            <a:off x="685800" y="3079568"/>
            <a:ext cx="10820399" cy="1593668"/>
          </a:xfrm>
        </p:spPr>
        <p:txBody>
          <a:bodyPr/>
          <a:lstStyle/>
          <a:p>
            <a:pPr algn="ctr"/>
            <a:r>
              <a:rPr lang="en-US" sz="4000" dirty="0"/>
              <a:t>From there: Requisitions go to the Business Office for PO Creation. Automated E-mails will be sent each step of the way. Once a PO is created, orders can be placed.</a:t>
            </a:r>
            <a:br>
              <a:rPr lang="en-US" dirty="0"/>
            </a:br>
            <a:br>
              <a:rPr lang="en-US" dirty="0"/>
            </a:br>
            <a:endParaRPr lang="en-US" dirty="0"/>
          </a:p>
        </p:txBody>
      </p:sp>
      <p:pic>
        <p:nvPicPr>
          <p:cNvPr id="8" name="Picture 7">
            <a:extLst>
              <a:ext uri="{FF2B5EF4-FFF2-40B4-BE49-F238E27FC236}">
                <a16:creationId xmlns:a16="http://schemas.microsoft.com/office/drawing/2014/main" id="{BDF805C4-2555-14C2-734C-2EC26AA4CC1F}"/>
              </a:ext>
            </a:extLst>
          </p:cNvPr>
          <p:cNvPicPr>
            <a:picLocks noChangeAspect="1"/>
          </p:cNvPicPr>
          <p:nvPr/>
        </p:nvPicPr>
        <p:blipFill>
          <a:blip r:embed="rId2"/>
          <a:stretch>
            <a:fillRect/>
          </a:stretch>
        </p:blipFill>
        <p:spPr>
          <a:xfrm>
            <a:off x="471037" y="2353136"/>
            <a:ext cx="3247522" cy="3345536"/>
          </a:xfrm>
          <a:prstGeom prst="rect">
            <a:avLst/>
          </a:prstGeom>
        </p:spPr>
      </p:pic>
      <p:pic>
        <p:nvPicPr>
          <p:cNvPr id="9" name="Picture 8" descr="A cup of coffee with a heart design on top of it&#10;&#10;Description automatically generated">
            <a:extLst>
              <a:ext uri="{FF2B5EF4-FFF2-40B4-BE49-F238E27FC236}">
                <a16:creationId xmlns:a16="http://schemas.microsoft.com/office/drawing/2014/main" id="{57F6AF2A-DD5D-FE00-8C1E-A4026E55CD04}"/>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8501178" y="3012574"/>
            <a:ext cx="3005021" cy="2003563"/>
          </a:xfrm>
          <a:prstGeom prst="rect">
            <a:avLst/>
          </a:prstGeom>
        </p:spPr>
      </p:pic>
    </p:spTree>
    <p:extLst>
      <p:ext uri="{BB962C8B-B14F-4D97-AF65-F5344CB8AC3E}">
        <p14:creationId xmlns:p14="http://schemas.microsoft.com/office/powerpoint/2010/main" val="25958728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78D87F-E184-FE82-332E-7F6A33A63E1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3313356-D064-37F6-5E65-283B38B0EBC0}"/>
              </a:ext>
            </a:extLst>
          </p:cNvPr>
          <p:cNvSpPr>
            <a:spLocks noGrp="1"/>
          </p:cNvSpPr>
          <p:nvPr>
            <p:ph type="title"/>
          </p:nvPr>
        </p:nvSpPr>
        <p:spPr>
          <a:xfrm>
            <a:off x="782236" y="2995749"/>
            <a:ext cx="10820399" cy="1593668"/>
          </a:xfrm>
        </p:spPr>
        <p:txBody>
          <a:bodyPr/>
          <a:lstStyle/>
          <a:p>
            <a:pPr algn="ctr"/>
            <a:r>
              <a:rPr lang="en-US" sz="3600" dirty="0"/>
              <a:t>Step 18: Goods/Services need to be received. </a:t>
            </a:r>
            <a:br>
              <a:rPr lang="en-US" sz="4000" dirty="0"/>
            </a:br>
            <a:r>
              <a:rPr lang="en-US" sz="3000" dirty="0"/>
              <a:t>This step is completed once the PO is created, and goods and services have arrived.</a:t>
            </a:r>
            <a:br>
              <a:rPr lang="en-US" sz="3000" dirty="0"/>
            </a:br>
            <a:br>
              <a:rPr lang="en-US" sz="3000" dirty="0"/>
            </a:br>
            <a:r>
              <a:rPr lang="en-US" sz="2400" dirty="0"/>
              <a:t>Go into Self-Service</a:t>
            </a:r>
            <a:br>
              <a:rPr lang="en-US" sz="2400" dirty="0"/>
            </a:br>
            <a:r>
              <a:rPr lang="en-US" sz="2400" dirty="0"/>
              <a:t>Click on Financial Services</a:t>
            </a:r>
            <a:br>
              <a:rPr lang="en-US" sz="2400" dirty="0"/>
            </a:br>
            <a:r>
              <a:rPr lang="en-US" sz="2400" dirty="0"/>
              <a:t>Click on Receive Goods and Services</a:t>
            </a:r>
            <a:br>
              <a:rPr lang="en-US" dirty="0"/>
            </a:br>
            <a:br>
              <a:rPr lang="en-US" dirty="0"/>
            </a:br>
            <a:endParaRPr lang="en-US" dirty="0"/>
          </a:p>
        </p:txBody>
      </p:sp>
      <p:pic>
        <p:nvPicPr>
          <p:cNvPr id="3" name="Picture 2">
            <a:extLst>
              <a:ext uri="{FF2B5EF4-FFF2-40B4-BE49-F238E27FC236}">
                <a16:creationId xmlns:a16="http://schemas.microsoft.com/office/drawing/2014/main" id="{89ACDA75-E6FC-FA2A-F1F9-27CB1D09A4BB}"/>
              </a:ext>
            </a:extLst>
          </p:cNvPr>
          <p:cNvPicPr>
            <a:picLocks noChangeAspect="1"/>
          </p:cNvPicPr>
          <p:nvPr/>
        </p:nvPicPr>
        <p:blipFill>
          <a:blip r:embed="rId2"/>
          <a:stretch>
            <a:fillRect/>
          </a:stretch>
        </p:blipFill>
        <p:spPr>
          <a:xfrm>
            <a:off x="1445999" y="3117669"/>
            <a:ext cx="9492874" cy="2462039"/>
          </a:xfrm>
          <a:prstGeom prst="rect">
            <a:avLst/>
          </a:prstGeom>
        </p:spPr>
      </p:pic>
    </p:spTree>
    <p:extLst>
      <p:ext uri="{BB962C8B-B14F-4D97-AF65-F5344CB8AC3E}">
        <p14:creationId xmlns:p14="http://schemas.microsoft.com/office/powerpoint/2010/main" val="11149934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9FE4B0-511C-513F-08C3-C6B10EB32EC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BF4ED37-3B18-165D-118F-78BE4896B813}"/>
              </a:ext>
            </a:extLst>
          </p:cNvPr>
          <p:cNvSpPr>
            <a:spLocks noGrp="1"/>
          </p:cNvSpPr>
          <p:nvPr>
            <p:ph type="title"/>
          </p:nvPr>
        </p:nvSpPr>
        <p:spPr>
          <a:xfrm>
            <a:off x="1147354" y="2764972"/>
            <a:ext cx="10820399" cy="1593668"/>
          </a:xfrm>
        </p:spPr>
        <p:txBody>
          <a:bodyPr/>
          <a:lstStyle/>
          <a:p>
            <a:r>
              <a:rPr lang="en-US" sz="3200" dirty="0"/>
              <a:t>Step 19: Complete the screen. All items must be received separately, you cannot select “receive all.” Only select “MSDS </a:t>
            </a:r>
            <a:r>
              <a:rPr lang="en-US" sz="3200" dirty="0" err="1"/>
              <a:t>Rcvd</a:t>
            </a:r>
            <a:r>
              <a:rPr lang="en-US" sz="3200" dirty="0"/>
              <a:t>” if this is accurate. Not everything will require this.</a:t>
            </a:r>
            <a:br>
              <a:rPr lang="en-US" sz="3200" dirty="0"/>
            </a:br>
            <a:br>
              <a:rPr lang="en-US" sz="3200" dirty="0"/>
            </a:br>
            <a:r>
              <a:rPr lang="en-US" sz="2400" dirty="0"/>
              <a:t>Invoices </a:t>
            </a:r>
            <a:r>
              <a:rPr lang="en-US" sz="2400" dirty="0">
                <a:highlight>
                  <a:srgbClr val="FFFF00"/>
                </a:highlight>
              </a:rPr>
              <a:t>CAN NOT </a:t>
            </a:r>
            <a:r>
              <a:rPr lang="en-US" sz="2400" dirty="0"/>
              <a:t>be paid until all goods/services have been received.</a:t>
            </a:r>
            <a:br>
              <a:rPr lang="en-US" dirty="0"/>
            </a:br>
            <a:br>
              <a:rPr lang="en-US" dirty="0"/>
            </a:br>
            <a:endParaRPr lang="en-US" dirty="0"/>
          </a:p>
        </p:txBody>
      </p:sp>
      <p:pic>
        <p:nvPicPr>
          <p:cNvPr id="3" name="Picture 7">
            <a:extLst>
              <a:ext uri="{FF2B5EF4-FFF2-40B4-BE49-F238E27FC236}">
                <a16:creationId xmlns:a16="http://schemas.microsoft.com/office/drawing/2014/main" id="{1A477092-9E4F-3153-F089-017B69E3625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46356" y="2764972"/>
            <a:ext cx="8146879" cy="3009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098615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FA72F4-09F9-AA4E-5AC9-5231ED13A039}"/>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CBE22B82-A83A-5059-99C3-8FE839E08824}"/>
              </a:ext>
            </a:extLst>
          </p:cNvPr>
          <p:cNvSpPr>
            <a:spLocks noGrp="1"/>
          </p:cNvSpPr>
          <p:nvPr>
            <p:ph type="title"/>
          </p:nvPr>
        </p:nvSpPr>
        <p:spPr/>
        <p:txBody>
          <a:bodyPr/>
          <a:lstStyle/>
          <a:p>
            <a:pPr marL="0" marR="0" lvl="0" indent="0" defTabSz="914400" rtl="0" eaLnBrk="1" fontAlgn="auto" latinLnBrk="0" hangingPunct="1">
              <a:lnSpc>
                <a:spcPct val="100000"/>
              </a:lnSpc>
              <a:spcBef>
                <a:spcPts val="0"/>
              </a:spcBef>
              <a:spcAft>
                <a:spcPts val="0"/>
              </a:spcAft>
              <a:tabLst/>
              <a:defRPr/>
            </a:pPr>
            <a:b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br>
            <a:endParaRPr lang="en-US" dirty="0">
              <a:solidFill>
                <a:srgbClr val="FF0000"/>
              </a:solidFill>
            </a:endParaRPr>
          </a:p>
        </p:txBody>
      </p:sp>
      <p:sp>
        <p:nvSpPr>
          <p:cNvPr id="4" name="TextBox 3">
            <a:extLst>
              <a:ext uri="{FF2B5EF4-FFF2-40B4-BE49-F238E27FC236}">
                <a16:creationId xmlns:a16="http://schemas.microsoft.com/office/drawing/2014/main" id="{BE20DD24-4166-DEB6-5119-DEB55B6443DE}"/>
              </a:ext>
            </a:extLst>
          </p:cNvPr>
          <p:cNvSpPr txBox="1"/>
          <p:nvPr/>
        </p:nvSpPr>
        <p:spPr>
          <a:xfrm>
            <a:off x="5339715" y="1101964"/>
            <a:ext cx="5913120" cy="2308324"/>
          </a:xfrm>
          <a:prstGeom prst="rect">
            <a:avLst/>
          </a:prstGeom>
          <a:noFill/>
        </p:spPr>
        <p:txBody>
          <a:bodyPr wrap="square">
            <a:spAutoFit/>
          </a:bodyPr>
          <a:lstStyle/>
          <a:p>
            <a:r>
              <a:rPr kumimoji="0" lang="en-US" sz="3600" b="1" i="0" u="none" strike="noStrike" kern="1200" cap="none" spc="0" normalizeH="0" baseline="0" noProof="0" dirty="0">
                <a:ln>
                  <a:noFill/>
                </a:ln>
                <a:solidFill>
                  <a:srgbClr val="9F1A29"/>
                </a:solidFill>
                <a:effectLst/>
                <a:uLnTx/>
                <a:uFillTx/>
                <a:latin typeface="Arial" panose="020B0604020202020204" pitchFamily="34" charset="0"/>
                <a:ea typeface="+mj-ea"/>
                <a:cs typeface="Arial" panose="020B0604020202020204" pitchFamily="34" charset="0"/>
              </a:rPr>
              <a:t>Step 20: You will receive an automated e-mail once goods/</a:t>
            </a:r>
            <a:r>
              <a:rPr kumimoji="0" lang="en-US" sz="3600" b="1" i="0" u="none" strike="noStrike" kern="1200" cap="none" spc="0" normalizeH="0" baseline="0" noProof="0" dirty="0">
                <a:ln>
                  <a:noFill/>
                </a:ln>
                <a:solidFill>
                  <a:srgbClr val="9F1A29"/>
                </a:solidFill>
                <a:effectLst/>
                <a:uLnTx/>
                <a:uFillTx/>
                <a:latin typeface="Aptos" panose="020B0004020202020204" pitchFamily="34" charset="0"/>
                <a:ea typeface="+mj-ea"/>
                <a:cs typeface="Arial" panose="020B0604020202020204" pitchFamily="34" charset="0"/>
              </a:rPr>
              <a:t>services</a:t>
            </a:r>
            <a:r>
              <a:rPr kumimoji="0" lang="en-US" sz="3600" b="1" i="0" u="none" strike="noStrike" kern="1200" cap="none" spc="0" normalizeH="0" baseline="0" noProof="0" dirty="0">
                <a:ln>
                  <a:noFill/>
                </a:ln>
                <a:solidFill>
                  <a:srgbClr val="9F1A29"/>
                </a:solidFill>
                <a:effectLst/>
                <a:uLnTx/>
                <a:uFillTx/>
                <a:latin typeface="Arial" panose="020B0604020202020204" pitchFamily="34" charset="0"/>
                <a:ea typeface="+mj-ea"/>
                <a:cs typeface="Arial" panose="020B0604020202020204" pitchFamily="34" charset="0"/>
              </a:rPr>
              <a:t> have been received.</a:t>
            </a:r>
            <a:endParaRPr lang="en-US" sz="3600" dirty="0"/>
          </a:p>
        </p:txBody>
      </p:sp>
      <p:pic>
        <p:nvPicPr>
          <p:cNvPr id="5" name="Picture 8">
            <a:extLst>
              <a:ext uri="{FF2B5EF4-FFF2-40B4-BE49-F238E27FC236}">
                <a16:creationId xmlns:a16="http://schemas.microsoft.com/office/drawing/2014/main" id="{D65ABA11-4CB1-1640-3933-F2C474A795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618" y="962627"/>
            <a:ext cx="4597139" cy="3577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462265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780131-5EB0-9E0F-C905-A8585C96E17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9643A7A-E899-5F7B-6DE3-ECFDADE9E712}"/>
              </a:ext>
            </a:extLst>
          </p:cNvPr>
          <p:cNvSpPr>
            <a:spLocks noGrp="1"/>
          </p:cNvSpPr>
          <p:nvPr>
            <p:ph type="title"/>
          </p:nvPr>
        </p:nvSpPr>
        <p:spPr>
          <a:xfrm>
            <a:off x="685800" y="2756263"/>
            <a:ext cx="10820399" cy="1593668"/>
          </a:xfrm>
        </p:spPr>
        <p:txBody>
          <a:bodyPr/>
          <a:lstStyle/>
          <a:p>
            <a:pPr algn="ctr"/>
            <a:br>
              <a:rPr lang="en-US" dirty="0"/>
            </a:br>
            <a:r>
              <a:rPr lang="en-US" sz="4400" dirty="0"/>
              <a:t>If you need to reject an item: Go into the receiving screen like you did before. Select the blue “page” under Reject/Return.</a:t>
            </a:r>
            <a:br>
              <a:rPr lang="en-US" dirty="0"/>
            </a:br>
            <a:br>
              <a:rPr lang="en-US" dirty="0"/>
            </a:br>
            <a:endParaRPr lang="en-US" dirty="0"/>
          </a:p>
        </p:txBody>
      </p:sp>
      <p:pic>
        <p:nvPicPr>
          <p:cNvPr id="3" name="Picture 2">
            <a:extLst>
              <a:ext uri="{FF2B5EF4-FFF2-40B4-BE49-F238E27FC236}">
                <a16:creationId xmlns:a16="http://schemas.microsoft.com/office/drawing/2014/main" id="{56D257C5-9D1A-9404-315E-462BC241DC04}"/>
              </a:ext>
            </a:extLst>
          </p:cNvPr>
          <p:cNvPicPr>
            <a:picLocks noChangeAspect="1"/>
          </p:cNvPicPr>
          <p:nvPr/>
        </p:nvPicPr>
        <p:blipFill>
          <a:blip r:embed="rId2"/>
          <a:stretch>
            <a:fillRect/>
          </a:stretch>
        </p:blipFill>
        <p:spPr>
          <a:xfrm>
            <a:off x="466724" y="3161250"/>
            <a:ext cx="11039475" cy="1733550"/>
          </a:xfrm>
          <a:prstGeom prst="rect">
            <a:avLst/>
          </a:prstGeom>
        </p:spPr>
      </p:pic>
    </p:spTree>
    <p:extLst>
      <p:ext uri="{BB962C8B-B14F-4D97-AF65-F5344CB8AC3E}">
        <p14:creationId xmlns:p14="http://schemas.microsoft.com/office/powerpoint/2010/main" val="35370143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E81A5D-BA5E-E7FB-C911-71BD9240E1A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AA7A488-045C-8CC0-4A2A-9B26CCDD941E}"/>
              </a:ext>
            </a:extLst>
          </p:cNvPr>
          <p:cNvSpPr>
            <a:spLocks noGrp="1"/>
          </p:cNvSpPr>
          <p:nvPr>
            <p:ph type="title"/>
          </p:nvPr>
        </p:nvSpPr>
        <p:spPr>
          <a:xfrm>
            <a:off x="598714" y="1454331"/>
            <a:ext cx="10820399" cy="1593668"/>
          </a:xfrm>
        </p:spPr>
        <p:txBody>
          <a:bodyPr/>
          <a:lstStyle/>
          <a:p>
            <a:pPr algn="ctr"/>
            <a:r>
              <a:rPr lang="en-US" sz="4800" dirty="0"/>
              <a:t>Fill out the form with as much detail as possible and submit.</a:t>
            </a:r>
            <a:br>
              <a:rPr lang="en-US" dirty="0"/>
            </a:br>
            <a:br>
              <a:rPr lang="en-US" dirty="0"/>
            </a:br>
            <a:endParaRPr lang="en-US" dirty="0"/>
          </a:p>
        </p:txBody>
      </p:sp>
      <p:pic>
        <p:nvPicPr>
          <p:cNvPr id="3" name="Picture 7">
            <a:extLst>
              <a:ext uri="{FF2B5EF4-FFF2-40B4-BE49-F238E27FC236}">
                <a16:creationId xmlns:a16="http://schemas.microsoft.com/office/drawing/2014/main" id="{39F0BC9E-1D56-C50E-464D-0DE3EB61D17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70116" y="1384662"/>
            <a:ext cx="4336362" cy="42454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45515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610FC0-328D-92CC-2CE1-B8E97218BA8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6EAACBA-6FF6-8995-C2E6-CBF66AC9FF57}"/>
              </a:ext>
            </a:extLst>
          </p:cNvPr>
          <p:cNvSpPr>
            <a:spLocks noGrp="1"/>
          </p:cNvSpPr>
          <p:nvPr>
            <p:ph type="title"/>
          </p:nvPr>
        </p:nvSpPr>
        <p:spPr>
          <a:xfrm>
            <a:off x="685800" y="1554481"/>
            <a:ext cx="10820399" cy="1593668"/>
          </a:xfrm>
        </p:spPr>
        <p:txBody>
          <a:bodyPr/>
          <a:lstStyle/>
          <a:p>
            <a:pPr algn="ctr"/>
            <a:r>
              <a:rPr lang="en-US" sz="4800" dirty="0"/>
              <a:t>Examples of automated e-mails you might receive:</a:t>
            </a:r>
            <a:br>
              <a:rPr lang="en-US" dirty="0"/>
            </a:br>
            <a:br>
              <a:rPr lang="en-US" dirty="0"/>
            </a:br>
            <a:endParaRPr lang="en-US" dirty="0"/>
          </a:p>
        </p:txBody>
      </p:sp>
      <p:pic>
        <p:nvPicPr>
          <p:cNvPr id="3" name="Picture 10">
            <a:extLst>
              <a:ext uri="{FF2B5EF4-FFF2-40B4-BE49-F238E27FC236}">
                <a16:creationId xmlns:a16="http://schemas.microsoft.com/office/drawing/2014/main" id="{3BD778B1-E7A7-B7F0-9C17-29C963F777E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9170" y="1481182"/>
            <a:ext cx="4904979" cy="4152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9">
            <a:extLst>
              <a:ext uri="{FF2B5EF4-FFF2-40B4-BE49-F238E27FC236}">
                <a16:creationId xmlns:a16="http://schemas.microsoft.com/office/drawing/2014/main" id="{1D823E13-5D82-D9C5-C231-8E88D59F63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11712" y="1437640"/>
            <a:ext cx="5825585" cy="39790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899123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E20403-22A9-9D56-1AA7-C6A5E314A4A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4AE3098-4313-6206-7EE4-85CD674D75F5}"/>
              </a:ext>
            </a:extLst>
          </p:cNvPr>
          <p:cNvSpPr>
            <a:spLocks noGrp="1"/>
          </p:cNvSpPr>
          <p:nvPr>
            <p:ph type="title"/>
          </p:nvPr>
        </p:nvSpPr>
        <p:spPr>
          <a:xfrm>
            <a:off x="235131" y="2782389"/>
            <a:ext cx="11956869" cy="1593668"/>
          </a:xfrm>
        </p:spPr>
        <p:txBody>
          <a:bodyPr/>
          <a:lstStyle/>
          <a:p>
            <a:r>
              <a:rPr lang="en-US" sz="3800" dirty="0"/>
              <a:t>What to do with invoices after they have been received:</a:t>
            </a:r>
            <a:br>
              <a:rPr lang="en-US" sz="2800" dirty="0"/>
            </a:br>
            <a:r>
              <a:rPr lang="en-US" sz="2800" dirty="0"/>
              <a:t>Invoices need to be sent to Accounts Payable with the PO number written on top of it. </a:t>
            </a:r>
            <a:br>
              <a:rPr lang="en-US" sz="2800" dirty="0"/>
            </a:br>
            <a:r>
              <a:rPr lang="en-US" sz="2800" dirty="0"/>
              <a:t>Payment Requests need to have the Voucher Number that is assigned written at the top, and complete with all documentation.</a:t>
            </a:r>
            <a:br>
              <a:rPr lang="en-US" dirty="0"/>
            </a:br>
            <a:br>
              <a:rPr lang="en-US" dirty="0"/>
            </a:br>
            <a:endParaRPr lang="en-US" dirty="0"/>
          </a:p>
        </p:txBody>
      </p:sp>
      <p:pic>
        <p:nvPicPr>
          <p:cNvPr id="3" name="Picture 2">
            <a:extLst>
              <a:ext uri="{FF2B5EF4-FFF2-40B4-BE49-F238E27FC236}">
                <a16:creationId xmlns:a16="http://schemas.microsoft.com/office/drawing/2014/main" id="{E4F40108-D407-9343-C54D-86C0C655AC11}"/>
              </a:ext>
            </a:extLst>
          </p:cNvPr>
          <p:cNvPicPr>
            <a:picLocks noChangeAspect="1"/>
          </p:cNvPicPr>
          <p:nvPr/>
        </p:nvPicPr>
        <p:blipFill>
          <a:blip r:embed="rId2"/>
          <a:stretch>
            <a:fillRect/>
          </a:stretch>
        </p:blipFill>
        <p:spPr>
          <a:xfrm>
            <a:off x="573778" y="2656114"/>
            <a:ext cx="4395055" cy="3018237"/>
          </a:xfrm>
          <a:prstGeom prst="rect">
            <a:avLst/>
          </a:prstGeom>
        </p:spPr>
      </p:pic>
      <p:pic>
        <p:nvPicPr>
          <p:cNvPr id="5" name="Picture 4">
            <a:extLst>
              <a:ext uri="{FF2B5EF4-FFF2-40B4-BE49-F238E27FC236}">
                <a16:creationId xmlns:a16="http://schemas.microsoft.com/office/drawing/2014/main" id="{07CC5627-322B-E761-FEE2-D5A8B592E9BC}"/>
              </a:ext>
            </a:extLst>
          </p:cNvPr>
          <p:cNvPicPr>
            <a:picLocks noChangeAspect="1"/>
          </p:cNvPicPr>
          <p:nvPr/>
        </p:nvPicPr>
        <p:blipFill>
          <a:blip r:embed="rId3"/>
          <a:stretch>
            <a:fillRect/>
          </a:stretch>
        </p:blipFill>
        <p:spPr>
          <a:xfrm>
            <a:off x="5582955" y="2778541"/>
            <a:ext cx="6165896" cy="2773381"/>
          </a:xfrm>
          <a:prstGeom prst="rect">
            <a:avLst/>
          </a:prstGeom>
        </p:spPr>
      </p:pic>
    </p:spTree>
    <p:extLst>
      <p:ext uri="{BB962C8B-B14F-4D97-AF65-F5344CB8AC3E}">
        <p14:creationId xmlns:p14="http://schemas.microsoft.com/office/powerpoint/2010/main" val="33769008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B5429A-4313-5D52-868F-0174898B25B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E2E16AE-ACA7-4C08-B9D0-B2F1E3EBD32D}"/>
              </a:ext>
            </a:extLst>
          </p:cNvPr>
          <p:cNvSpPr>
            <a:spLocks noGrp="1"/>
          </p:cNvSpPr>
          <p:nvPr>
            <p:ph type="title"/>
          </p:nvPr>
        </p:nvSpPr>
        <p:spPr>
          <a:xfrm>
            <a:off x="685800" y="5301346"/>
            <a:ext cx="10820399" cy="1593668"/>
          </a:xfrm>
        </p:spPr>
        <p:txBody>
          <a:bodyPr/>
          <a:lstStyle/>
          <a:p>
            <a:pPr algn="ctr"/>
            <a:r>
              <a:rPr lang="en-US" dirty="0"/>
              <a:t>Prepay Accounts</a:t>
            </a:r>
            <a:br>
              <a:rPr lang="en-US" sz="4000" dirty="0"/>
            </a:br>
            <a:br>
              <a:rPr lang="en-US" sz="4000" dirty="0"/>
            </a:br>
            <a:r>
              <a:rPr lang="en-US" sz="4000" dirty="0"/>
              <a:t>10-0015-115100</a:t>
            </a:r>
            <a:br>
              <a:rPr lang="en-US" sz="2800" dirty="0"/>
            </a:br>
            <a:br>
              <a:rPr lang="en-US" sz="2800" dirty="0"/>
            </a:br>
            <a:r>
              <a:rPr lang="en-US" sz="2800" dirty="0"/>
              <a:t>Definition of Prepaid expense: is an asset on the balance that results from a business making payments for goods and services to be received in the future.</a:t>
            </a:r>
            <a:br>
              <a:rPr lang="en-US" sz="2800" dirty="0"/>
            </a:br>
            <a:br>
              <a:rPr lang="en-US" sz="2800" dirty="0"/>
            </a:br>
            <a:br>
              <a:rPr lang="en-US" sz="2800" dirty="0"/>
            </a:br>
            <a:r>
              <a:rPr lang="en-US" sz="2800" dirty="0"/>
              <a:t>Examples of Prepaid expense: memberships, maintenance contracts, subscriptions, insurance contracts</a:t>
            </a:r>
            <a:br>
              <a:rPr lang="en-US" dirty="0"/>
            </a:br>
            <a:br>
              <a:rPr lang="en-US" dirty="0"/>
            </a:br>
            <a:endParaRPr lang="en-US" dirty="0"/>
          </a:p>
        </p:txBody>
      </p:sp>
    </p:spTree>
    <p:extLst>
      <p:ext uri="{BB962C8B-B14F-4D97-AF65-F5344CB8AC3E}">
        <p14:creationId xmlns:p14="http://schemas.microsoft.com/office/powerpoint/2010/main" val="29499733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CF6C90-E52A-E984-AC05-61847534B75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69ABB7D-5C6D-758D-0634-007C443802E5}"/>
              </a:ext>
            </a:extLst>
          </p:cNvPr>
          <p:cNvSpPr>
            <a:spLocks noGrp="1"/>
          </p:cNvSpPr>
          <p:nvPr>
            <p:ph type="title"/>
          </p:nvPr>
        </p:nvSpPr>
        <p:spPr>
          <a:xfrm>
            <a:off x="685800" y="6797043"/>
            <a:ext cx="10820399" cy="1593668"/>
          </a:xfrm>
        </p:spPr>
        <p:txBody>
          <a:bodyPr/>
          <a:lstStyle/>
          <a:p>
            <a:pPr algn="ctr"/>
            <a:r>
              <a:rPr lang="en-US" sz="6000" dirty="0"/>
              <a:t>All expenses are Current Unrestricted</a:t>
            </a:r>
            <a:br>
              <a:rPr lang="en-US" sz="6000" dirty="0"/>
            </a:br>
            <a:br>
              <a:rPr lang="en-US" sz="6000" dirty="0"/>
            </a:br>
            <a:r>
              <a:rPr lang="en-US" sz="4000" dirty="0"/>
              <a:t>In other words- all expenses must be paid out of Fund 10 &amp; Fund 63</a:t>
            </a:r>
            <a:br>
              <a:rPr lang="en-US" sz="4000" dirty="0"/>
            </a:br>
            <a:br>
              <a:rPr lang="en-US" sz="4000" dirty="0"/>
            </a:br>
            <a:r>
              <a:rPr lang="en-US" sz="4000" dirty="0"/>
              <a:t>Expense accounts start with 67xxxx</a:t>
            </a:r>
            <a:br>
              <a:rPr lang="en-US" sz="4000" dirty="0"/>
            </a:br>
            <a:br>
              <a:rPr lang="en-US" sz="4000" dirty="0"/>
            </a:br>
            <a:br>
              <a:rPr lang="en-US" sz="4000" dirty="0"/>
            </a:br>
            <a:br>
              <a:rPr lang="en-US" sz="2800" dirty="0"/>
            </a:br>
            <a:br>
              <a:rPr lang="en-US" sz="2800" dirty="0"/>
            </a:br>
            <a:br>
              <a:rPr lang="en-US" dirty="0"/>
            </a:br>
            <a:endParaRPr lang="en-US" dirty="0"/>
          </a:p>
        </p:txBody>
      </p:sp>
    </p:spTree>
    <p:extLst>
      <p:ext uri="{BB962C8B-B14F-4D97-AF65-F5344CB8AC3E}">
        <p14:creationId xmlns:p14="http://schemas.microsoft.com/office/powerpoint/2010/main" val="10526215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E44B4F-E09C-1A5A-7853-07B81C03203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B410A3A-BBB9-8B73-532E-DC3356D7B053}"/>
              </a:ext>
            </a:extLst>
          </p:cNvPr>
          <p:cNvSpPr>
            <a:spLocks noGrp="1"/>
          </p:cNvSpPr>
          <p:nvPr>
            <p:ph type="title"/>
          </p:nvPr>
        </p:nvSpPr>
        <p:spPr>
          <a:xfrm>
            <a:off x="685800" y="535578"/>
            <a:ext cx="10820399" cy="1593668"/>
          </a:xfrm>
        </p:spPr>
        <p:txBody>
          <a:bodyPr/>
          <a:lstStyle/>
          <a:p>
            <a:pPr algn="ctr"/>
            <a:br>
              <a:rPr lang="en-US" dirty="0"/>
            </a:br>
            <a:br>
              <a:rPr lang="en-US" dirty="0"/>
            </a:br>
            <a:r>
              <a:rPr lang="en-US" sz="4800" dirty="0"/>
              <a:t>Step 2: Log into Self-Service</a:t>
            </a:r>
            <a:br>
              <a:rPr lang="en-US" dirty="0"/>
            </a:br>
            <a:endParaRPr lang="en-US" dirty="0"/>
          </a:p>
        </p:txBody>
      </p:sp>
      <p:pic>
        <p:nvPicPr>
          <p:cNvPr id="3" name="Picture 2" descr="A screenshot of a computer&#10;&#10;Description automatically generated">
            <a:extLst>
              <a:ext uri="{FF2B5EF4-FFF2-40B4-BE49-F238E27FC236}">
                <a16:creationId xmlns:a16="http://schemas.microsoft.com/office/drawing/2014/main" id="{0D46FF33-E5D1-31BB-E6D7-084E2D87E6D4}"/>
              </a:ext>
            </a:extLst>
          </p:cNvPr>
          <p:cNvPicPr>
            <a:picLocks noChangeAspect="1"/>
          </p:cNvPicPr>
          <p:nvPr/>
        </p:nvPicPr>
        <p:blipFill>
          <a:blip r:embed="rId2"/>
          <a:stretch>
            <a:fillRect/>
          </a:stretch>
        </p:blipFill>
        <p:spPr>
          <a:xfrm>
            <a:off x="985122" y="1736521"/>
            <a:ext cx="9711543" cy="2939772"/>
          </a:xfrm>
          <a:prstGeom prst="rect">
            <a:avLst/>
          </a:prstGeom>
        </p:spPr>
      </p:pic>
    </p:spTree>
    <p:extLst>
      <p:ext uri="{BB962C8B-B14F-4D97-AF65-F5344CB8AC3E}">
        <p14:creationId xmlns:p14="http://schemas.microsoft.com/office/powerpoint/2010/main" val="5339186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FD9890-C8E0-F17E-5F05-87C256A6C90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8430E89-A783-185C-FE7B-DF66C7E96896}"/>
              </a:ext>
            </a:extLst>
          </p:cNvPr>
          <p:cNvSpPr>
            <a:spLocks noGrp="1"/>
          </p:cNvSpPr>
          <p:nvPr>
            <p:ph type="title"/>
          </p:nvPr>
        </p:nvSpPr>
        <p:spPr>
          <a:xfrm>
            <a:off x="428377" y="5512526"/>
            <a:ext cx="11070769" cy="1593668"/>
          </a:xfrm>
        </p:spPr>
        <p:txBody>
          <a:bodyPr/>
          <a:lstStyle/>
          <a:p>
            <a:pPr algn="ctr"/>
            <a:r>
              <a:rPr lang="en-US" dirty="0"/>
              <a:t>Deadlines:</a:t>
            </a:r>
            <a:br>
              <a:rPr lang="en-US" dirty="0"/>
            </a:br>
            <a:br>
              <a:rPr lang="en-US" sz="2000" dirty="0"/>
            </a:br>
            <a:r>
              <a:rPr lang="en-US" sz="2000" dirty="0"/>
              <a:t>All approved requestions will be turned into PO’s daily. </a:t>
            </a:r>
            <a:br>
              <a:rPr lang="en-US" sz="2000" dirty="0"/>
            </a:br>
            <a:br>
              <a:rPr lang="en-US" sz="2000" dirty="0"/>
            </a:br>
            <a:r>
              <a:rPr lang="en-US" sz="2000" dirty="0"/>
              <a:t>Invoices for received goods/services must be sent to Accounts Payable and will be paid based on due date.</a:t>
            </a:r>
            <a:br>
              <a:rPr lang="en-US" sz="2000" dirty="0"/>
            </a:br>
            <a:br>
              <a:rPr lang="en-US" sz="2000" dirty="0"/>
            </a:br>
            <a:r>
              <a:rPr lang="en-US" sz="2000" dirty="0"/>
              <a:t>Payment Requests must be approved and have all paperwork to A/P by Tuesday at 4:30pm for a same week check.</a:t>
            </a:r>
            <a:br>
              <a:rPr lang="en-US" sz="2000" dirty="0"/>
            </a:br>
            <a:br>
              <a:rPr lang="en-US" sz="2000" dirty="0"/>
            </a:br>
            <a:r>
              <a:rPr lang="en-US" sz="2000" u="sng" dirty="0"/>
              <a:t>Reminder:</a:t>
            </a:r>
            <a:r>
              <a:rPr lang="en-US" sz="2000" dirty="0"/>
              <a:t> Invoices need to have a PO number written at the top. Payment Requests must have a voucher number written on the request. These can be found in Self-Service. Invoices cannot be paid until goods/services have been received.</a:t>
            </a:r>
            <a:br>
              <a:rPr lang="en-US" sz="2000" dirty="0"/>
            </a:br>
            <a:br>
              <a:rPr lang="en-US" dirty="0"/>
            </a:br>
            <a:br>
              <a:rPr lang="en-US" dirty="0"/>
            </a:br>
            <a:endParaRPr lang="en-US" dirty="0"/>
          </a:p>
        </p:txBody>
      </p:sp>
      <p:pic>
        <p:nvPicPr>
          <p:cNvPr id="4" name="Picture 3" descr="A hand writing on a calendar&#10;&#10;Description automatically generated">
            <a:extLst>
              <a:ext uri="{FF2B5EF4-FFF2-40B4-BE49-F238E27FC236}">
                <a16:creationId xmlns:a16="http://schemas.microsoft.com/office/drawing/2014/main" id="{84084071-CC1E-BA90-BF47-3F862735048D}"/>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228080" y="191587"/>
            <a:ext cx="2041120" cy="1441541"/>
          </a:xfrm>
          <a:prstGeom prst="rect">
            <a:avLst/>
          </a:prstGeom>
        </p:spPr>
      </p:pic>
    </p:spTree>
    <p:extLst>
      <p:ext uri="{BB962C8B-B14F-4D97-AF65-F5344CB8AC3E}">
        <p14:creationId xmlns:p14="http://schemas.microsoft.com/office/powerpoint/2010/main" val="1782379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FA3C149-9304-A13C-9497-A8069660BE62}"/>
              </a:ext>
            </a:extLst>
          </p:cNvPr>
          <p:cNvSpPr>
            <a:spLocks noGrp="1"/>
          </p:cNvSpPr>
          <p:nvPr>
            <p:ph type="title"/>
          </p:nvPr>
        </p:nvSpPr>
        <p:spPr>
          <a:xfrm>
            <a:off x="572588" y="2251276"/>
            <a:ext cx="10820399" cy="1958171"/>
          </a:xfrm>
        </p:spPr>
        <p:txBody>
          <a:bodyPr/>
          <a:lstStyle/>
          <a:p>
            <a:r>
              <a:rPr lang="en-US" sz="2400" dirty="0"/>
              <a:t>Reminders:</a:t>
            </a:r>
            <a:br>
              <a:rPr lang="en-US" sz="2400" dirty="0"/>
            </a:br>
            <a:r>
              <a:rPr lang="en-US" sz="2400" dirty="0"/>
              <a:t>We cannot pay from a quote. We must have an official invoice before payment is processed.</a:t>
            </a:r>
            <a:br>
              <a:rPr lang="en-US" sz="2400" dirty="0"/>
            </a:br>
            <a:r>
              <a:rPr lang="en-US" sz="2400" dirty="0"/>
              <a:t>A requisition is created when goods/services are needed. A Payment Request is used for travel/reimbursement.</a:t>
            </a:r>
            <a:br>
              <a:rPr lang="en-US" sz="2400" dirty="0"/>
            </a:br>
            <a:r>
              <a:rPr lang="en-US" sz="2400" dirty="0"/>
              <a:t>New vendors will need to be set up Accounts Payable. A W-9 is required.</a:t>
            </a:r>
          </a:p>
        </p:txBody>
      </p:sp>
      <p:sp>
        <p:nvSpPr>
          <p:cNvPr id="5" name="Text Placeholder 4">
            <a:extLst>
              <a:ext uri="{FF2B5EF4-FFF2-40B4-BE49-F238E27FC236}">
                <a16:creationId xmlns:a16="http://schemas.microsoft.com/office/drawing/2014/main" id="{913CADEA-7B0D-1327-11A9-7BC17DD1672E}"/>
              </a:ext>
            </a:extLst>
          </p:cNvPr>
          <p:cNvSpPr>
            <a:spLocks noGrp="1"/>
          </p:cNvSpPr>
          <p:nvPr>
            <p:ph type="body" idx="1"/>
          </p:nvPr>
        </p:nvSpPr>
        <p:spPr>
          <a:xfrm>
            <a:off x="3098075" y="4264841"/>
            <a:ext cx="10820400" cy="931661"/>
          </a:xfrm>
        </p:spPr>
        <p:txBody>
          <a:bodyPr/>
          <a:lstStyle/>
          <a:p>
            <a:pPr marL="0" marR="0" lvl="0" indent="228600" algn="l" defTabSz="914400" rtl="0" eaLnBrk="0" fontAlgn="base" latinLnBrk="0" hangingPunct="0">
              <a:lnSpc>
                <a:spcPct val="100000"/>
              </a:lnSpc>
              <a:spcBef>
                <a:spcPct val="0"/>
              </a:spcBef>
              <a:spcAft>
                <a:spcPct val="0"/>
              </a:spcAft>
              <a:buClrTx/>
              <a:buSzTx/>
              <a:buFontTx/>
              <a:buNone/>
              <a:tabLst/>
            </a:pPr>
            <a:r>
              <a:rPr kumimoji="0" lang="en-US" altLang="en-US" sz="2800" b="0" i="1"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Travel/Reimbursement Checklist:</a:t>
            </a:r>
            <a:endParaRPr kumimoji="0" lang="en-US" altLang="en-US" sz="800" b="0" i="0" u="none" strike="noStrike" cap="none" normalizeH="0" baseline="0" dirty="0">
              <a:ln>
                <a:noFill/>
              </a:ln>
              <a:solidFill>
                <a:schemeClr val="tx1"/>
              </a:solidFill>
              <a:effectLst/>
            </a:endParaRPr>
          </a:p>
          <a:p>
            <a:pPr marL="0" marR="0" lvl="0" indent="228600" algn="l" defTabSz="914400" rtl="0" eaLnBrk="0" fontAlgn="base" latinLnBrk="0" hangingPunct="0">
              <a:lnSpc>
                <a:spcPct val="100000"/>
              </a:lnSpc>
              <a:spcBef>
                <a:spcPct val="0"/>
              </a:spcBef>
              <a:spcAft>
                <a:spcPct val="0"/>
              </a:spcAft>
              <a:buClrTx/>
              <a:buSzTx/>
              <a:buFontTx/>
              <a:buChar char="•"/>
              <a:tabLst/>
            </a:pPr>
            <a:r>
              <a:rPr kumimoji="0" lang="en-US" altLang="en-US" sz="1800" b="1"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Completed Mileage/Travel Form	</a:t>
            </a:r>
            <a:endParaRPr kumimoji="0" lang="en-US" altLang="en-US" sz="800" b="0" i="0" u="none" strike="noStrike" cap="none" normalizeH="0" baseline="0" dirty="0">
              <a:ln>
                <a:noFill/>
              </a:ln>
              <a:solidFill>
                <a:schemeClr val="tx1"/>
              </a:solidFill>
              <a:effectLst/>
            </a:endParaRPr>
          </a:p>
          <a:p>
            <a:pPr marL="457200" marR="0" lvl="1" indent="0" algn="l" defTabSz="914400" rtl="0" eaLnBrk="0" fontAlgn="base" latinLnBrk="0" hangingPunct="0">
              <a:lnSpc>
                <a:spcPct val="100000"/>
              </a:lnSpc>
              <a:spcBef>
                <a:spcPct val="0"/>
              </a:spcBef>
              <a:spcAft>
                <a:spcPct val="0"/>
              </a:spcAft>
              <a:buClrTx/>
              <a:buSzTx/>
              <a:buFont typeface="Wingdings" panose="05000000000000000000" pitchFamily="2" charset="2"/>
              <a:buChar char=""/>
              <a:tabLst/>
            </a:pPr>
            <a:r>
              <a:rPr kumimoji="0" lang="en-US" altLang="en-US" sz="1800" b="0" i="1"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Mileage Figured Correctly (.67/mile)</a:t>
            </a:r>
            <a:endParaRPr kumimoji="0" lang="en-US" altLang="en-US" sz="800" b="0" i="0" u="none" strike="noStrike" cap="none" normalizeH="0" baseline="0" dirty="0">
              <a:ln>
                <a:noFill/>
              </a:ln>
              <a:solidFill>
                <a:schemeClr val="tx1"/>
              </a:solidFill>
              <a:effectLst/>
            </a:endParaRPr>
          </a:p>
          <a:p>
            <a:pPr marL="1371600" marR="0" lvl="3" indent="0" algn="l" defTabSz="914400" rtl="0" eaLnBrk="0" fontAlgn="base" latinLnBrk="0" hangingPunct="0">
              <a:lnSpc>
                <a:spcPct val="100000"/>
              </a:lnSpc>
              <a:spcBef>
                <a:spcPct val="0"/>
              </a:spcBef>
              <a:spcAft>
                <a:spcPct val="0"/>
              </a:spcAft>
              <a:buClrTx/>
              <a:buSzTx/>
              <a:buFont typeface="Wingdings" panose="05000000000000000000" pitchFamily="2" charset="2"/>
              <a:buChar char=""/>
              <a:tabLst/>
            </a:pPr>
            <a:r>
              <a:rPr kumimoji="0" lang="en-US" altLang="en-US" sz="1800" b="1"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Copies of </a:t>
            </a:r>
            <a:r>
              <a:rPr kumimoji="0" lang="en-US" altLang="en-US" sz="1800" b="1" i="0" u="sng"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ALL</a:t>
            </a:r>
            <a:r>
              <a:rPr kumimoji="0" lang="en-US" altLang="en-US" sz="1800" b="1"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receipts</a:t>
            </a:r>
            <a:endParaRPr kumimoji="0" lang="en-US" altLang="en-US" sz="800" b="0" i="0" u="none" strike="noStrike" cap="none" normalizeH="0" baseline="0" dirty="0">
              <a:ln>
                <a:noFill/>
              </a:ln>
              <a:solidFill>
                <a:schemeClr val="tx1"/>
              </a:solidFill>
              <a:effectLst/>
            </a:endParaRPr>
          </a:p>
          <a:p>
            <a:pPr marL="1371600" marR="0" lvl="3" indent="0" algn="l" defTabSz="914400" rtl="0" eaLnBrk="0" fontAlgn="base" latinLnBrk="0" hangingPunct="0">
              <a:lnSpc>
                <a:spcPct val="100000"/>
              </a:lnSpc>
              <a:spcBef>
                <a:spcPct val="0"/>
              </a:spcBef>
              <a:spcAft>
                <a:spcPct val="0"/>
              </a:spcAft>
              <a:buClrTx/>
              <a:buSzTx/>
              <a:buFont typeface="Wingdings" panose="05000000000000000000" pitchFamily="2" charset="2"/>
              <a:buChar char=""/>
              <a:tabLst/>
            </a:pPr>
            <a:r>
              <a:rPr kumimoji="0" lang="en-US" altLang="en-US" sz="1800" b="0" i="1"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Gas, Hotel, Rideshare, Flights, Food, Registration, supplies, etc.</a:t>
            </a:r>
            <a:endParaRPr kumimoji="0" lang="en-US" altLang="en-US" sz="800" b="0" i="0" u="none" strike="noStrike" cap="none" normalizeH="0" baseline="0" dirty="0">
              <a:ln>
                <a:noFill/>
              </a:ln>
              <a:solidFill>
                <a:schemeClr val="tx1"/>
              </a:solidFill>
              <a:effectLst/>
            </a:endParaRPr>
          </a:p>
          <a:p>
            <a:pPr marL="0" marR="0" lvl="0" indent="228600" algn="l" defTabSz="914400" rtl="0" eaLnBrk="0" fontAlgn="base" latinLnBrk="0" hangingPunct="0">
              <a:lnSpc>
                <a:spcPct val="100000"/>
              </a:lnSpc>
              <a:spcBef>
                <a:spcPct val="0"/>
              </a:spcBef>
              <a:spcAft>
                <a:spcPct val="0"/>
              </a:spcAft>
              <a:buClrTx/>
              <a:buSzTx/>
              <a:buFontTx/>
              <a:buChar char="•"/>
              <a:tabLst/>
            </a:pPr>
            <a:r>
              <a:rPr kumimoji="0" lang="en-US" altLang="en-US" sz="1800" b="1"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Copy of map confirming distance traveled</a:t>
            </a:r>
            <a:r>
              <a:rPr kumimoji="0" lang="en-US" altLang="en-US" sz="18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r>
              <a:rPr kumimoji="0" lang="en-US" altLang="en-US" sz="1800" b="0" i="1"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(only needed for mileage reimbursements)</a:t>
            </a:r>
            <a:endParaRPr kumimoji="0" lang="en-US" altLang="en-US" sz="800" b="0" i="0" u="none" strike="noStrike" cap="none" normalizeH="0" baseline="0" dirty="0">
              <a:ln>
                <a:noFill/>
              </a:ln>
              <a:solidFill>
                <a:schemeClr val="tx1"/>
              </a:solidFill>
              <a:effectLst/>
            </a:endParaRPr>
          </a:p>
          <a:p>
            <a:pPr marL="0" marR="0" lvl="0" indent="228600" algn="l" defTabSz="914400" rtl="0" eaLnBrk="0" fontAlgn="base" latinLnBrk="0" hangingPunct="0">
              <a:lnSpc>
                <a:spcPct val="100000"/>
              </a:lnSpc>
              <a:spcBef>
                <a:spcPct val="0"/>
              </a:spcBef>
              <a:spcAft>
                <a:spcPct val="0"/>
              </a:spcAft>
              <a:buClrTx/>
              <a:buSzTx/>
              <a:buFontTx/>
              <a:buChar char="•"/>
              <a:tabLst/>
            </a:pPr>
            <a:r>
              <a:rPr kumimoji="0" lang="en-US" altLang="en-US" sz="1800" b="1"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Approved by all required parties</a:t>
            </a:r>
            <a:endParaRPr kumimoji="0" lang="en-US" altLang="en-US" sz="800" b="0" i="0" u="none" strike="noStrike" cap="none" normalizeH="0" baseline="0" dirty="0">
              <a:ln>
                <a:noFill/>
              </a:ln>
              <a:solidFill>
                <a:schemeClr val="tx1"/>
              </a:solidFill>
              <a:effectLst/>
            </a:endParaRPr>
          </a:p>
          <a:p>
            <a:pPr marL="0" marR="0" lvl="0" indent="228600" algn="l" defTabSz="914400" rtl="0" eaLnBrk="0" fontAlgn="base" latinLnBrk="0" hangingPunct="0">
              <a:lnSpc>
                <a:spcPct val="100000"/>
              </a:lnSpc>
              <a:spcBef>
                <a:spcPct val="0"/>
              </a:spcBef>
              <a:spcAft>
                <a:spcPct val="0"/>
              </a:spcAft>
              <a:buClrTx/>
              <a:buSzTx/>
              <a:buFontTx/>
              <a:buChar char="•"/>
              <a:tabLst/>
            </a:pPr>
            <a:r>
              <a:rPr kumimoji="0" lang="en-US" altLang="en-US" sz="1800" b="1"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Correct GL listed</a:t>
            </a:r>
            <a:endParaRPr kumimoji="0" lang="en-US" altLang="en-US" sz="800" b="0" i="0" u="none" strike="noStrike" cap="none" normalizeH="0" baseline="0" dirty="0">
              <a:ln>
                <a:noFill/>
              </a:ln>
              <a:solidFill>
                <a:schemeClr val="tx1"/>
              </a:solidFill>
              <a:effectLst/>
            </a:endParaRPr>
          </a:p>
          <a:p>
            <a:endParaRPr lang="en-US" dirty="0"/>
          </a:p>
        </p:txBody>
      </p:sp>
      <p:pic>
        <p:nvPicPr>
          <p:cNvPr id="2" name="Graphic 2" descr="Clipboard Checked outline">
            <a:extLst>
              <a:ext uri="{FF2B5EF4-FFF2-40B4-BE49-F238E27FC236}">
                <a16:creationId xmlns:a16="http://schemas.microsoft.com/office/drawing/2014/main" id="{5B7115D6-8EE7-0D2B-9981-0585A5C8C7D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331233" y="4306971"/>
            <a:ext cx="914400" cy="914400"/>
          </a:xfrm>
          <a:prstGeom prst="rect">
            <a:avLst/>
          </a:prstGeom>
        </p:spPr>
      </p:pic>
    </p:spTree>
    <p:extLst>
      <p:ext uri="{BB962C8B-B14F-4D97-AF65-F5344CB8AC3E}">
        <p14:creationId xmlns:p14="http://schemas.microsoft.com/office/powerpoint/2010/main" val="10339230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1B99A61-4846-D3B1-A9DE-B3B64997CA41}"/>
              </a:ext>
            </a:extLst>
          </p:cNvPr>
          <p:cNvSpPr>
            <a:spLocks noGrp="1"/>
          </p:cNvSpPr>
          <p:nvPr>
            <p:ph type="title"/>
          </p:nvPr>
        </p:nvSpPr>
        <p:spPr>
          <a:xfrm>
            <a:off x="1051558" y="4587681"/>
            <a:ext cx="10820399" cy="1958171"/>
          </a:xfrm>
        </p:spPr>
        <p:txBody>
          <a:bodyPr/>
          <a:lstStyle/>
          <a:p>
            <a:r>
              <a:rPr lang="en-US" sz="4400" dirty="0">
                <a:solidFill>
                  <a:schemeClr val="bg1"/>
                </a:solidFill>
              </a:rPr>
              <a:t>Please reach out with any questions you might have.</a:t>
            </a:r>
            <a:br>
              <a:rPr lang="en-US" sz="4400" dirty="0">
                <a:solidFill>
                  <a:schemeClr val="bg1"/>
                </a:solidFill>
              </a:rPr>
            </a:br>
            <a:br>
              <a:rPr lang="en-US" sz="4400" dirty="0">
                <a:solidFill>
                  <a:schemeClr val="bg1"/>
                </a:solidFill>
              </a:rPr>
            </a:br>
            <a:r>
              <a:rPr lang="en-US" sz="2400" dirty="0">
                <a:solidFill>
                  <a:schemeClr val="bg1"/>
                </a:solidFill>
              </a:rPr>
              <a:t>	Jessica Danielson: </a:t>
            </a:r>
            <a:r>
              <a:rPr lang="en-US" sz="2400" dirty="0">
                <a:solidFill>
                  <a:schemeClr val="bg1"/>
                </a:solidFill>
                <a:hlinkClick r:id="rId2">
                  <a:extLst>
                    <a:ext uri="{A12FA001-AC4F-418D-AE19-62706E023703}">
                      <ahyp:hlinkClr xmlns:ahyp="http://schemas.microsoft.com/office/drawing/2018/hyperlinkcolor" val="tx"/>
                    </a:ext>
                  </a:extLst>
                </a:hlinkClick>
              </a:rPr>
              <a:t>Jessica.Danielson@simpson.edu</a:t>
            </a:r>
            <a:r>
              <a:rPr lang="en-US" sz="2400" dirty="0">
                <a:solidFill>
                  <a:schemeClr val="bg1"/>
                </a:solidFill>
              </a:rPr>
              <a:t> Ext: 1317</a:t>
            </a:r>
            <a:br>
              <a:rPr lang="en-US" sz="2400" dirty="0">
                <a:solidFill>
                  <a:schemeClr val="bg1"/>
                </a:solidFill>
              </a:rPr>
            </a:br>
            <a:r>
              <a:rPr lang="en-US" sz="2400" dirty="0">
                <a:solidFill>
                  <a:schemeClr val="bg1"/>
                </a:solidFill>
              </a:rPr>
              <a:t>	</a:t>
            </a:r>
            <a:br>
              <a:rPr lang="en-US" dirty="0">
                <a:solidFill>
                  <a:schemeClr val="bg1"/>
                </a:solidFill>
              </a:rPr>
            </a:br>
            <a:r>
              <a:rPr lang="en-US" dirty="0">
                <a:solidFill>
                  <a:schemeClr val="bg1"/>
                </a:solidFill>
              </a:rPr>
              <a:t>Thank</a:t>
            </a:r>
            <a:r>
              <a:rPr lang="en-US" dirty="0"/>
              <a:t> You.</a:t>
            </a:r>
          </a:p>
        </p:txBody>
      </p:sp>
    </p:spTree>
    <p:extLst>
      <p:ext uri="{BB962C8B-B14F-4D97-AF65-F5344CB8AC3E}">
        <p14:creationId xmlns:p14="http://schemas.microsoft.com/office/powerpoint/2010/main" val="30887073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086B52-F3AF-AA2A-63F4-F414F8B0699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39C4F4B-44A2-0AF9-F143-FD33FC186247}"/>
              </a:ext>
            </a:extLst>
          </p:cNvPr>
          <p:cNvSpPr>
            <a:spLocks noGrp="1"/>
          </p:cNvSpPr>
          <p:nvPr>
            <p:ph type="title"/>
          </p:nvPr>
        </p:nvSpPr>
        <p:spPr>
          <a:xfrm>
            <a:off x="235704" y="4355"/>
            <a:ext cx="11505038" cy="1593668"/>
          </a:xfrm>
        </p:spPr>
        <p:txBody>
          <a:bodyPr/>
          <a:lstStyle/>
          <a:p>
            <a:pPr algn="ctr"/>
            <a:br>
              <a:rPr lang="en-US" dirty="0"/>
            </a:br>
            <a:br>
              <a:rPr lang="en-US" dirty="0"/>
            </a:br>
            <a:br>
              <a:rPr lang="en-US" dirty="0"/>
            </a:br>
            <a:br>
              <a:rPr lang="en-US" dirty="0"/>
            </a:br>
            <a:r>
              <a:rPr lang="en-US" sz="4800" dirty="0"/>
              <a:t>Step 3: Click on Financial Management</a:t>
            </a:r>
          </a:p>
        </p:txBody>
      </p:sp>
      <p:pic>
        <p:nvPicPr>
          <p:cNvPr id="4" name="Picture 3" descr="A screenshot of a computer&#10;&#10;Description automatically generated">
            <a:extLst>
              <a:ext uri="{FF2B5EF4-FFF2-40B4-BE49-F238E27FC236}">
                <a16:creationId xmlns:a16="http://schemas.microsoft.com/office/drawing/2014/main" id="{0898D2FE-B847-D61C-8B38-548CEEB0FD7F}"/>
              </a:ext>
            </a:extLst>
          </p:cNvPr>
          <p:cNvPicPr>
            <a:picLocks noChangeAspect="1"/>
          </p:cNvPicPr>
          <p:nvPr/>
        </p:nvPicPr>
        <p:blipFill>
          <a:blip r:embed="rId2"/>
          <a:stretch>
            <a:fillRect/>
          </a:stretch>
        </p:blipFill>
        <p:spPr>
          <a:xfrm>
            <a:off x="597553" y="2087409"/>
            <a:ext cx="10781341" cy="2683181"/>
          </a:xfrm>
          <a:prstGeom prst="rect">
            <a:avLst/>
          </a:prstGeom>
        </p:spPr>
      </p:pic>
    </p:spTree>
    <p:extLst>
      <p:ext uri="{BB962C8B-B14F-4D97-AF65-F5344CB8AC3E}">
        <p14:creationId xmlns:p14="http://schemas.microsoft.com/office/powerpoint/2010/main" val="29475406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1F6AE7-F577-F230-F152-1AF3B9B8666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3D61351-9A37-47C4-9AA8-D065CA82B72F}"/>
              </a:ext>
            </a:extLst>
          </p:cNvPr>
          <p:cNvSpPr>
            <a:spLocks noGrp="1"/>
          </p:cNvSpPr>
          <p:nvPr>
            <p:ph type="title"/>
          </p:nvPr>
        </p:nvSpPr>
        <p:spPr>
          <a:xfrm>
            <a:off x="581297" y="2046515"/>
            <a:ext cx="10820399" cy="1593668"/>
          </a:xfrm>
        </p:spPr>
        <p:txBody>
          <a:bodyPr/>
          <a:lstStyle/>
          <a:p>
            <a:pPr algn="ctr"/>
            <a:br>
              <a:rPr lang="en-US" dirty="0"/>
            </a:br>
            <a:br>
              <a:rPr lang="en-US" dirty="0"/>
            </a:br>
            <a:br>
              <a:rPr lang="en-US" dirty="0"/>
            </a:br>
            <a:br>
              <a:rPr lang="en-US" dirty="0"/>
            </a:br>
            <a:br>
              <a:rPr lang="en-US" dirty="0"/>
            </a:br>
            <a:r>
              <a:rPr lang="en-US" sz="4800" dirty="0"/>
              <a:t>Step 4: Click on Procurement</a:t>
            </a:r>
            <a:br>
              <a:rPr lang="en-US" dirty="0"/>
            </a:br>
            <a:br>
              <a:rPr lang="en-US" dirty="0"/>
            </a:br>
            <a:br>
              <a:rPr lang="en-US" dirty="0"/>
            </a:br>
            <a:endParaRPr lang="en-US" dirty="0"/>
          </a:p>
        </p:txBody>
      </p:sp>
      <p:pic>
        <p:nvPicPr>
          <p:cNvPr id="6" name="Picture 5" descr="A screenshot of a computer&#10;&#10;Description automatically generated">
            <a:extLst>
              <a:ext uri="{FF2B5EF4-FFF2-40B4-BE49-F238E27FC236}">
                <a16:creationId xmlns:a16="http://schemas.microsoft.com/office/drawing/2014/main" id="{A9EC1FC2-8ABC-1393-9BC2-DBF403D2D2DA}"/>
              </a:ext>
            </a:extLst>
          </p:cNvPr>
          <p:cNvPicPr>
            <a:picLocks noChangeAspect="1"/>
          </p:cNvPicPr>
          <p:nvPr/>
        </p:nvPicPr>
        <p:blipFill>
          <a:blip r:embed="rId2"/>
          <a:stretch>
            <a:fillRect/>
          </a:stretch>
        </p:blipFill>
        <p:spPr>
          <a:xfrm>
            <a:off x="1151596" y="1557455"/>
            <a:ext cx="9888805" cy="3378675"/>
          </a:xfrm>
          <a:prstGeom prst="rect">
            <a:avLst/>
          </a:prstGeom>
        </p:spPr>
      </p:pic>
    </p:spTree>
    <p:extLst>
      <p:ext uri="{BB962C8B-B14F-4D97-AF65-F5344CB8AC3E}">
        <p14:creationId xmlns:p14="http://schemas.microsoft.com/office/powerpoint/2010/main" val="9569340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85E5DB-6126-801B-2D02-73D40FC6F43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938737F-3F7C-1A93-A036-F9D7310155A1}"/>
              </a:ext>
            </a:extLst>
          </p:cNvPr>
          <p:cNvSpPr>
            <a:spLocks noGrp="1"/>
          </p:cNvSpPr>
          <p:nvPr>
            <p:ph type="title"/>
          </p:nvPr>
        </p:nvSpPr>
        <p:spPr>
          <a:xfrm>
            <a:off x="0" y="187235"/>
            <a:ext cx="11505038" cy="1593668"/>
          </a:xfrm>
        </p:spPr>
        <p:txBody>
          <a:bodyPr/>
          <a:lstStyle/>
          <a:p>
            <a:pPr algn="ctr"/>
            <a:br>
              <a:rPr lang="en-US" dirty="0"/>
            </a:br>
            <a:br>
              <a:rPr lang="en-US" dirty="0"/>
            </a:br>
            <a:br>
              <a:rPr lang="en-US" dirty="0"/>
            </a:br>
            <a:br>
              <a:rPr lang="en-US" sz="4800" dirty="0"/>
            </a:br>
            <a:r>
              <a:rPr lang="en-US" sz="4800" dirty="0"/>
              <a:t>Step 5: Click on the “Create” Tab</a:t>
            </a:r>
            <a:br>
              <a:rPr lang="en-US" sz="1400" dirty="0"/>
            </a:br>
            <a:endParaRPr lang="en-US" sz="4800" dirty="0"/>
          </a:p>
        </p:txBody>
      </p:sp>
      <p:pic>
        <p:nvPicPr>
          <p:cNvPr id="3" name="Picture 2" descr="A screenshot of a computer&#10;&#10;Description automatically generated">
            <a:extLst>
              <a:ext uri="{FF2B5EF4-FFF2-40B4-BE49-F238E27FC236}">
                <a16:creationId xmlns:a16="http://schemas.microsoft.com/office/drawing/2014/main" id="{219D838F-2AAB-94D0-ED02-B1746A871609}"/>
              </a:ext>
            </a:extLst>
          </p:cNvPr>
          <p:cNvPicPr>
            <a:picLocks noChangeAspect="1"/>
          </p:cNvPicPr>
          <p:nvPr/>
        </p:nvPicPr>
        <p:blipFill>
          <a:blip r:embed="rId2"/>
          <a:stretch>
            <a:fillRect/>
          </a:stretch>
        </p:blipFill>
        <p:spPr>
          <a:xfrm>
            <a:off x="2142667" y="1300368"/>
            <a:ext cx="7436402" cy="3963379"/>
          </a:xfrm>
          <a:prstGeom prst="rect">
            <a:avLst/>
          </a:prstGeom>
        </p:spPr>
      </p:pic>
    </p:spTree>
    <p:extLst>
      <p:ext uri="{BB962C8B-B14F-4D97-AF65-F5344CB8AC3E}">
        <p14:creationId xmlns:p14="http://schemas.microsoft.com/office/powerpoint/2010/main" val="2596331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DB17E0-496A-3A69-B5AF-8F035C8D7D6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CCB4EA2-21E3-A91A-0BE0-4C5404FE1AD6}"/>
              </a:ext>
            </a:extLst>
          </p:cNvPr>
          <p:cNvSpPr>
            <a:spLocks noGrp="1"/>
          </p:cNvSpPr>
          <p:nvPr>
            <p:ph type="title"/>
          </p:nvPr>
        </p:nvSpPr>
        <p:spPr>
          <a:xfrm>
            <a:off x="90932" y="687732"/>
            <a:ext cx="11505038" cy="1593668"/>
          </a:xfrm>
        </p:spPr>
        <p:txBody>
          <a:bodyPr/>
          <a:lstStyle/>
          <a:p>
            <a:pPr algn="ctr"/>
            <a:br>
              <a:rPr lang="en-US" dirty="0"/>
            </a:br>
            <a:br>
              <a:rPr lang="en-US" dirty="0"/>
            </a:br>
            <a:br>
              <a:rPr lang="en-US" dirty="0"/>
            </a:br>
            <a:br>
              <a:rPr lang="en-US" dirty="0"/>
            </a:br>
            <a:br>
              <a:rPr lang="en-US" dirty="0"/>
            </a:br>
            <a:br>
              <a:rPr lang="en-US" dirty="0"/>
            </a:br>
            <a:r>
              <a:rPr lang="en-US" sz="4400" dirty="0"/>
              <a:t>Step 6: Choose the document type: Requisition or Payment Request</a:t>
            </a:r>
            <a:br>
              <a:rPr lang="en-US" sz="3200" dirty="0"/>
            </a:br>
            <a:r>
              <a:rPr lang="en-US" sz="2400" dirty="0"/>
              <a:t>Requestions are for purchasing goods/services.  Payment Requests are used for Reimbursements/Travel Expenses.</a:t>
            </a:r>
            <a:br>
              <a:rPr lang="en-US" sz="2400" dirty="0"/>
            </a:br>
            <a:endParaRPr lang="en-US" sz="2400" dirty="0"/>
          </a:p>
        </p:txBody>
      </p:sp>
      <p:pic>
        <p:nvPicPr>
          <p:cNvPr id="3" name="Picture 2" descr="A screenshot of a computer&#10;&#10;Description automatically generated">
            <a:extLst>
              <a:ext uri="{FF2B5EF4-FFF2-40B4-BE49-F238E27FC236}">
                <a16:creationId xmlns:a16="http://schemas.microsoft.com/office/drawing/2014/main" id="{572472DC-D77D-9245-1C26-57859EDFEDCC}"/>
              </a:ext>
            </a:extLst>
          </p:cNvPr>
          <p:cNvPicPr>
            <a:picLocks noChangeAspect="1"/>
          </p:cNvPicPr>
          <p:nvPr/>
        </p:nvPicPr>
        <p:blipFill>
          <a:blip r:embed="rId2"/>
          <a:stretch>
            <a:fillRect/>
          </a:stretch>
        </p:blipFill>
        <p:spPr>
          <a:xfrm>
            <a:off x="3372284" y="2235680"/>
            <a:ext cx="5144699" cy="3141911"/>
          </a:xfrm>
          <a:prstGeom prst="rect">
            <a:avLst/>
          </a:prstGeom>
        </p:spPr>
      </p:pic>
    </p:spTree>
    <p:extLst>
      <p:ext uri="{BB962C8B-B14F-4D97-AF65-F5344CB8AC3E}">
        <p14:creationId xmlns:p14="http://schemas.microsoft.com/office/powerpoint/2010/main" val="9072291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6A7335-D3C6-CDCD-3254-BA0630B62E0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F0936B6-AD43-A49D-66A6-BD7C73A983A3}"/>
              </a:ext>
            </a:extLst>
          </p:cNvPr>
          <p:cNvSpPr>
            <a:spLocks noGrp="1"/>
          </p:cNvSpPr>
          <p:nvPr>
            <p:ph type="title"/>
          </p:nvPr>
        </p:nvSpPr>
        <p:spPr>
          <a:xfrm>
            <a:off x="139909" y="1676634"/>
            <a:ext cx="11505038" cy="1593668"/>
          </a:xfrm>
        </p:spPr>
        <p:txBody>
          <a:bodyPr/>
          <a:lstStyle/>
          <a:p>
            <a:pPr algn="ctr"/>
            <a:br>
              <a:rPr lang="en-US" dirty="0"/>
            </a:br>
            <a:br>
              <a:rPr lang="en-US" dirty="0"/>
            </a:br>
            <a:br>
              <a:rPr lang="en-US" dirty="0"/>
            </a:br>
            <a:r>
              <a:rPr lang="en-US" sz="4400" dirty="0"/>
              <a:t>Step 7: Select requisition date:</a:t>
            </a:r>
            <a:br>
              <a:rPr lang="en-US" sz="4400" dirty="0"/>
            </a:br>
            <a:r>
              <a:rPr lang="en-US" sz="2400" dirty="0"/>
              <a:t>This date should be the date on the quote, or the day of travel/purchase for reimbursements. If doing a multiple day travel reimbursement, use the last day traveled.</a:t>
            </a:r>
            <a:br>
              <a:rPr lang="en-US" sz="2800" dirty="0"/>
            </a:br>
            <a:br>
              <a:rPr lang="en-US" dirty="0"/>
            </a:br>
            <a:endParaRPr lang="en-US" sz="4800" dirty="0"/>
          </a:p>
        </p:txBody>
      </p:sp>
      <p:pic>
        <p:nvPicPr>
          <p:cNvPr id="3" name="Picture 2" descr="A white rectangle with black lines&#10;&#10;Description automatically generated">
            <a:extLst>
              <a:ext uri="{FF2B5EF4-FFF2-40B4-BE49-F238E27FC236}">
                <a16:creationId xmlns:a16="http://schemas.microsoft.com/office/drawing/2014/main" id="{FA142987-7F88-D7EC-5A4E-ACDC77B3CE96}"/>
              </a:ext>
            </a:extLst>
          </p:cNvPr>
          <p:cNvPicPr>
            <a:picLocks noChangeAspect="1"/>
          </p:cNvPicPr>
          <p:nvPr/>
        </p:nvPicPr>
        <p:blipFill>
          <a:blip r:embed="rId2"/>
          <a:stretch>
            <a:fillRect/>
          </a:stretch>
        </p:blipFill>
        <p:spPr>
          <a:xfrm>
            <a:off x="332315" y="2653936"/>
            <a:ext cx="11527370" cy="2179087"/>
          </a:xfrm>
          <a:prstGeom prst="rect">
            <a:avLst/>
          </a:prstGeom>
        </p:spPr>
      </p:pic>
    </p:spTree>
    <p:extLst>
      <p:ext uri="{BB962C8B-B14F-4D97-AF65-F5344CB8AC3E}">
        <p14:creationId xmlns:p14="http://schemas.microsoft.com/office/powerpoint/2010/main" val="40806109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1BB2F2-F1DF-A9FA-A25D-5D0F9D9A2D1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F521F3E-A7C0-2100-1F39-B066F06639B3}"/>
              </a:ext>
            </a:extLst>
          </p:cNvPr>
          <p:cNvSpPr>
            <a:spLocks noGrp="1"/>
          </p:cNvSpPr>
          <p:nvPr>
            <p:ph type="title"/>
          </p:nvPr>
        </p:nvSpPr>
        <p:spPr>
          <a:xfrm>
            <a:off x="1669868" y="2103120"/>
            <a:ext cx="10820399" cy="1593668"/>
          </a:xfrm>
        </p:spPr>
        <p:txBody>
          <a:bodyPr/>
          <a:lstStyle/>
          <a:p>
            <a:r>
              <a:rPr lang="en-US" sz="4400" dirty="0"/>
              <a:t>Step 8: Initiator will default to the person submitting.</a:t>
            </a:r>
            <a:br>
              <a:rPr lang="en-US" sz="4400" dirty="0"/>
            </a:br>
            <a:r>
              <a:rPr lang="en-US" sz="4400" dirty="0"/>
              <a:t>*Do not change this*</a:t>
            </a:r>
            <a:br>
              <a:rPr lang="en-US" dirty="0"/>
            </a:br>
            <a:br>
              <a:rPr lang="en-US" dirty="0"/>
            </a:br>
            <a:endParaRPr lang="en-US" dirty="0"/>
          </a:p>
        </p:txBody>
      </p:sp>
      <p:pic>
        <p:nvPicPr>
          <p:cNvPr id="3" name="Picture 2" descr="A white rectangular object with a black line&#10;&#10;Description automatically generated">
            <a:extLst>
              <a:ext uri="{FF2B5EF4-FFF2-40B4-BE49-F238E27FC236}">
                <a16:creationId xmlns:a16="http://schemas.microsoft.com/office/drawing/2014/main" id="{1A7F3B44-6C91-7593-0FC9-6B1D29CBBBA2}"/>
              </a:ext>
            </a:extLst>
          </p:cNvPr>
          <p:cNvPicPr>
            <a:picLocks noChangeAspect="1"/>
          </p:cNvPicPr>
          <p:nvPr/>
        </p:nvPicPr>
        <p:blipFill>
          <a:blip r:embed="rId2"/>
          <a:stretch>
            <a:fillRect/>
          </a:stretch>
        </p:blipFill>
        <p:spPr>
          <a:xfrm>
            <a:off x="2125279" y="2429408"/>
            <a:ext cx="7708445" cy="2534759"/>
          </a:xfrm>
          <a:prstGeom prst="rect">
            <a:avLst/>
          </a:prstGeom>
        </p:spPr>
      </p:pic>
    </p:spTree>
    <p:extLst>
      <p:ext uri="{BB962C8B-B14F-4D97-AF65-F5344CB8AC3E}">
        <p14:creationId xmlns:p14="http://schemas.microsoft.com/office/powerpoint/2010/main" val="32421833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Simpson College">
      <a:dk1>
        <a:srgbClr val="000000"/>
      </a:dk1>
      <a:lt1>
        <a:srgbClr val="FFFFFF"/>
      </a:lt1>
      <a:dk2>
        <a:srgbClr val="44546A"/>
      </a:dk2>
      <a:lt2>
        <a:srgbClr val="E7E6E6"/>
      </a:lt2>
      <a:accent1>
        <a:srgbClr val="9F1928"/>
      </a:accent1>
      <a:accent2>
        <a:srgbClr val="E9AB20"/>
      </a:accent2>
      <a:accent3>
        <a:srgbClr val="A9A9A9"/>
      </a:accent3>
      <a:accent4>
        <a:srgbClr val="E9E9E9"/>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impson College PP Template 1" id="{68A29540-8C50-6940-829C-F3FCEA56F371}" vid="{1F32F65C-BC8C-2348-B00A-A49872A6F56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16935</TotalTime>
  <Words>1132</Words>
  <Application>Microsoft Office PowerPoint</Application>
  <PresentationFormat>Widescreen</PresentationFormat>
  <Paragraphs>42</Paragraphs>
  <Slides>32</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32</vt:i4>
      </vt:variant>
    </vt:vector>
  </HeadingPairs>
  <TitlesOfParts>
    <vt:vector size="37" baseType="lpstr">
      <vt:lpstr>Aptos</vt:lpstr>
      <vt:lpstr>Arial</vt:lpstr>
      <vt:lpstr>Calibri</vt:lpstr>
      <vt:lpstr>Wingdings</vt:lpstr>
      <vt:lpstr>Office Theme</vt:lpstr>
      <vt:lpstr>Centralized Purchasing Module</vt:lpstr>
      <vt:lpstr>Step 1: Log into Simpson One Login </vt:lpstr>
      <vt:lpstr>  Step 2: Log into Self-Service </vt:lpstr>
      <vt:lpstr>    Step 3: Click on Financial Management</vt:lpstr>
      <vt:lpstr>     Step 4: Click on Procurement   </vt:lpstr>
      <vt:lpstr>    Step 5: Click on the “Create” Tab </vt:lpstr>
      <vt:lpstr>      Step 6: Choose the document type: Requisition or Payment Request Requestions are for purchasing goods/services.  Payment Requests are used for Reimbursements/Travel Expenses. </vt:lpstr>
      <vt:lpstr>   Step 7: Select requisition date: This date should be the date on the quote, or the day of travel/purchase for reimbursements. If doing a multiple day travel reimbursement, use the last day traveled.  </vt:lpstr>
      <vt:lpstr>Step 8: Initiator will default to the person submitting. *Do not change this*  </vt:lpstr>
      <vt:lpstr>Step 9: Select a shipping address  </vt:lpstr>
      <vt:lpstr>Step 10: Type in vendor name You will use this number to name any documentation you attach.  </vt:lpstr>
      <vt:lpstr>Step 11: AP Type will fill in automatically- DO NOT CHANGE THIS  </vt:lpstr>
      <vt:lpstr>Step 12: Type any comments you have about this order:  Printed will appear on all printed paperwork; internal will only be in computer notes. Examples: Directions for PO(email/faxing to vendor (need contact info), Invoice status-if known. The more details provided, the better.  </vt:lpstr>
      <vt:lpstr>Step 13: Add items-  Be as detailed as possible. Required fields highlighted.  </vt:lpstr>
      <vt:lpstr>To add multiple line items, click the “Add Item” until you have added all the items you need to. If splitting a line item into multiple GL lines, click “Add GL Account.” You can divide these up by percentage or dollar amount.  </vt:lpstr>
      <vt:lpstr>Step 14: Once all items are added, click save and attach. This will submit the form. You can go back and edit if necessary. All documents needed to be saved under the format below:  Document type_vendor number_date on document Example: INV_1234567_3.21.24  INV=Invoice QUOTE=Quote EST=Estimate      </vt:lpstr>
      <vt:lpstr>Step 15: Attach supporting documentation and save. Examples: Quotes Receipts Maps E-Mail Correspondence Bill of Lading Invoices  </vt:lpstr>
      <vt:lpstr>Step 16: You will receive an automated e-mail detailing your request. </vt:lpstr>
      <vt:lpstr>Step 17: A summary of your requests will be on the main page of the Procurement screen. You can see who has already approved and who is next in line.  </vt:lpstr>
      <vt:lpstr>From there: Requisitions go to the Business Office for PO Creation. Automated E-mails will be sent each step of the way. Once a PO is created, orders can be placed.  </vt:lpstr>
      <vt:lpstr>Step 18: Goods/Services need to be received.  This step is completed once the PO is created, and goods and services have arrived.  Go into Self-Service Click on Financial Services Click on Receive Goods and Services  </vt:lpstr>
      <vt:lpstr>Step 19: Complete the screen. All items must be received separately, you cannot select “receive all.” Only select “MSDS Rcvd” if this is accurate. Not everything will require this.  Invoices CAN NOT be paid until all goods/services have been received.  </vt:lpstr>
      <vt:lpstr> </vt:lpstr>
      <vt:lpstr> If you need to reject an item: Go into the receiving screen like you did before. Select the blue “page” under Reject/Return.  </vt:lpstr>
      <vt:lpstr>Fill out the form with as much detail as possible and submit.  </vt:lpstr>
      <vt:lpstr>Examples of automated e-mails you might receive:  </vt:lpstr>
      <vt:lpstr>What to do with invoices after they have been received: Invoices need to be sent to Accounts Payable with the PO number written on top of it.  Payment Requests need to have the Voucher Number that is assigned written at the top, and complete with all documentation.  </vt:lpstr>
      <vt:lpstr>Prepay Accounts  10-0015-115100  Definition of Prepaid expense: is an asset on the balance that results from a business making payments for goods and services to be received in the future.   Examples of Prepaid expense: memberships, maintenance contracts, subscriptions, insurance contracts  </vt:lpstr>
      <vt:lpstr>All expenses are Current Unrestricted  In other words- all expenses must be paid out of Fund 10 &amp; Fund 63  Expense accounts start with 67xxxx      </vt:lpstr>
      <vt:lpstr>Deadlines:  All approved requestions will be turned into PO’s daily.   Invoices for received goods/services must be sent to Accounts Payable and will be paid based on due date.  Payment Requests must be approved and have all paperwork to A/P by Tuesday at 4:30pm for a same week check.  Reminder: Invoices need to have a PO number written at the top. Payment Requests must have a voucher number written on the request. These can be found in Self-Service. Invoices cannot be paid until goods/services have been received.   </vt:lpstr>
      <vt:lpstr>Reminders: We cannot pay from a quote. We must have an official invoice before payment is processed. A requisition is created when goods/services are needed. A Payment Request is used for travel/reimbursement. New vendors will need to be set up Accounts Payable. A W-9 is required.</vt:lpstr>
      <vt:lpstr>Please reach out with any questions you might have.   Jessica Danielson: Jessica.Danielson@simpson.edu Ext: 1317   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Cathy Cole</dc:creator>
  <cp:lastModifiedBy>Aryss Forbes</cp:lastModifiedBy>
  <cp:revision>185</cp:revision>
  <cp:lastPrinted>2021-08-02T18:34:39Z</cp:lastPrinted>
  <dcterms:created xsi:type="dcterms:W3CDTF">2020-12-08T17:13:43Z</dcterms:created>
  <dcterms:modified xsi:type="dcterms:W3CDTF">2025-06-18T16:23:56Z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309051f2-c4ce-461a-a2ac-dc7dd035f3ca_Enabled">
    <vt:lpwstr>true</vt:lpwstr>
  </property>
  <property fmtid="{D5CDD505-2E9C-101B-9397-08002B2CF9AE}" pid="3" name="MSIP_Label_309051f2-c4ce-461a-a2ac-dc7dd035f3ca_SetDate">
    <vt:lpwstr>2025-06-18T16:22:56Z</vt:lpwstr>
  </property>
  <property fmtid="{D5CDD505-2E9C-101B-9397-08002B2CF9AE}" pid="4" name="MSIP_Label_309051f2-c4ce-461a-a2ac-dc7dd035f3ca_Method">
    <vt:lpwstr>Standard</vt:lpwstr>
  </property>
  <property fmtid="{D5CDD505-2E9C-101B-9397-08002B2CF9AE}" pid="5" name="MSIP_Label_309051f2-c4ce-461a-a2ac-dc7dd035f3ca_Name">
    <vt:lpwstr>defa4170-0d19-0005-0001-bc88714345d2</vt:lpwstr>
  </property>
  <property fmtid="{D5CDD505-2E9C-101B-9397-08002B2CF9AE}" pid="6" name="MSIP_Label_309051f2-c4ce-461a-a2ac-dc7dd035f3ca_SiteId">
    <vt:lpwstr>9ebd98d3-9ea5-44e0-99d5-68a3b7eb68b0</vt:lpwstr>
  </property>
  <property fmtid="{D5CDD505-2E9C-101B-9397-08002B2CF9AE}" pid="7" name="MSIP_Label_309051f2-c4ce-461a-a2ac-dc7dd035f3ca_ActionId">
    <vt:lpwstr>f1512c6c-192f-4617-96e8-dd1efcbf9c2c</vt:lpwstr>
  </property>
  <property fmtid="{D5CDD505-2E9C-101B-9397-08002B2CF9AE}" pid="8" name="MSIP_Label_309051f2-c4ce-461a-a2ac-dc7dd035f3ca_ContentBits">
    <vt:lpwstr>0</vt:lpwstr>
  </property>
  <property fmtid="{D5CDD505-2E9C-101B-9397-08002B2CF9AE}" pid="9" name="MSIP_Label_309051f2-c4ce-461a-a2ac-dc7dd035f3ca_Tag">
    <vt:lpwstr>10, 3, 0, 1</vt:lpwstr>
  </property>
</Properties>
</file>