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8D759-4370-45E4-BACF-043F88998542}" v="260" dt="2022-10-11T14:06:26.221"/>
    <p1510:client id="{7A01C56F-FDC5-EB9E-4BF3-72B8644BF68F}" v="25" dt="2022-10-11T14:15:06.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2" d="100"/>
          <a:sy n="52" d="100"/>
        </p:scale>
        <p:origin x="16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411B4-8862-44F2-8C55-105A3A2CF9D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A1FFECB-17C2-4078-9752-339981D2B20F}">
      <dgm:prSet/>
      <dgm:spPr/>
      <dgm:t>
        <a:bodyPr/>
        <a:lstStyle/>
        <a:p>
          <a:r>
            <a:rPr lang="en-US"/>
            <a:t>If an international student leaves the country, during a non-vacation period or when they are not yet eligible, this can jeopardize their VISA. </a:t>
          </a:r>
        </a:p>
      </dgm:t>
    </dgm:pt>
    <dgm:pt modelId="{92EB8E7C-4593-47D0-A52D-7738F74622D2}" type="parTrans" cxnId="{1291956F-FD89-44BA-A722-94DFA4B11C55}">
      <dgm:prSet/>
      <dgm:spPr/>
      <dgm:t>
        <a:bodyPr/>
        <a:lstStyle/>
        <a:p>
          <a:endParaRPr lang="en-US"/>
        </a:p>
      </dgm:t>
    </dgm:pt>
    <dgm:pt modelId="{A6ACFCFD-BCD5-46D5-85AE-A1D6BFF32E16}" type="sibTrans" cxnId="{1291956F-FD89-44BA-A722-94DFA4B11C55}">
      <dgm:prSet/>
      <dgm:spPr/>
      <dgm:t>
        <a:bodyPr/>
        <a:lstStyle/>
        <a:p>
          <a:endParaRPr lang="en-US"/>
        </a:p>
      </dgm:t>
    </dgm:pt>
    <dgm:pt modelId="{31B36771-E06B-4EFA-85AE-F30C2B2E7809}">
      <dgm:prSet/>
      <dgm:spPr/>
      <dgm:t>
        <a:bodyPr/>
        <a:lstStyle/>
        <a:p>
          <a:r>
            <a:rPr lang="en-US"/>
            <a:t>If a student communicates his or her travel plans with a faculty member, all parties must be aware that this is not an acceptable substitute for formally communicating this information with DSO. </a:t>
          </a:r>
        </a:p>
      </dgm:t>
    </dgm:pt>
    <dgm:pt modelId="{262415D2-5CE7-4810-B551-D1BFCEC04670}" type="parTrans" cxnId="{CF8764D9-4E68-40B0-948C-9B37A29E1C33}">
      <dgm:prSet/>
      <dgm:spPr/>
      <dgm:t>
        <a:bodyPr/>
        <a:lstStyle/>
        <a:p>
          <a:endParaRPr lang="en-US"/>
        </a:p>
      </dgm:t>
    </dgm:pt>
    <dgm:pt modelId="{85105AA3-5499-4B98-A58D-3A3A0983D67C}" type="sibTrans" cxnId="{CF8764D9-4E68-40B0-948C-9B37A29E1C33}">
      <dgm:prSet/>
      <dgm:spPr/>
      <dgm:t>
        <a:bodyPr/>
        <a:lstStyle/>
        <a:p>
          <a:endParaRPr lang="en-US"/>
        </a:p>
      </dgm:t>
    </dgm:pt>
    <dgm:pt modelId="{4C32ADDD-395E-4064-98AB-D1D48EA8C0D0}">
      <dgm:prSet/>
      <dgm:spPr/>
      <dgm:t>
        <a:bodyPr/>
        <a:lstStyle/>
        <a:p>
          <a:r>
            <a:rPr lang="en-US"/>
            <a:t>Immigration policy trumps any accommodation that a faculty member is willing to do for a student. </a:t>
          </a:r>
        </a:p>
      </dgm:t>
    </dgm:pt>
    <dgm:pt modelId="{BC50F899-65C0-456C-B91A-DDC8F3E7B7CA}" type="parTrans" cxnId="{A84F7515-F176-4D59-B8BD-645EBE4788DD}">
      <dgm:prSet/>
      <dgm:spPr/>
      <dgm:t>
        <a:bodyPr/>
        <a:lstStyle/>
        <a:p>
          <a:endParaRPr lang="en-US"/>
        </a:p>
      </dgm:t>
    </dgm:pt>
    <dgm:pt modelId="{671CA385-BD36-4459-B202-8FA7BDA25A6F}" type="sibTrans" cxnId="{A84F7515-F176-4D59-B8BD-645EBE4788DD}">
      <dgm:prSet/>
      <dgm:spPr/>
      <dgm:t>
        <a:bodyPr/>
        <a:lstStyle/>
        <a:p>
          <a:endParaRPr lang="en-US"/>
        </a:p>
      </dgm:t>
    </dgm:pt>
    <dgm:pt modelId="{712E143C-61C1-43DD-930F-566975ED6782}" type="pres">
      <dgm:prSet presAssocID="{3D2411B4-8862-44F2-8C55-105A3A2CF9D9}" presName="hierChild1" presStyleCnt="0">
        <dgm:presLayoutVars>
          <dgm:chPref val="1"/>
          <dgm:dir/>
          <dgm:animOne val="branch"/>
          <dgm:animLvl val="lvl"/>
          <dgm:resizeHandles/>
        </dgm:presLayoutVars>
      </dgm:prSet>
      <dgm:spPr/>
    </dgm:pt>
    <dgm:pt modelId="{67A375B3-37EB-4B58-A249-9047F5A90413}" type="pres">
      <dgm:prSet presAssocID="{4A1FFECB-17C2-4078-9752-339981D2B20F}" presName="hierRoot1" presStyleCnt="0"/>
      <dgm:spPr/>
    </dgm:pt>
    <dgm:pt modelId="{6722D93C-AED1-4DBC-B51E-0FBD3C3878C6}" type="pres">
      <dgm:prSet presAssocID="{4A1FFECB-17C2-4078-9752-339981D2B20F}" presName="composite" presStyleCnt="0"/>
      <dgm:spPr/>
    </dgm:pt>
    <dgm:pt modelId="{959E339E-2300-42EC-87A5-258F15367758}" type="pres">
      <dgm:prSet presAssocID="{4A1FFECB-17C2-4078-9752-339981D2B20F}" presName="background" presStyleLbl="node0" presStyleIdx="0" presStyleCnt="3"/>
      <dgm:spPr/>
    </dgm:pt>
    <dgm:pt modelId="{989C33ED-F298-4AE2-BD34-6A4409B07DE3}" type="pres">
      <dgm:prSet presAssocID="{4A1FFECB-17C2-4078-9752-339981D2B20F}" presName="text" presStyleLbl="fgAcc0" presStyleIdx="0" presStyleCnt="3">
        <dgm:presLayoutVars>
          <dgm:chPref val="3"/>
        </dgm:presLayoutVars>
      </dgm:prSet>
      <dgm:spPr/>
    </dgm:pt>
    <dgm:pt modelId="{920393EF-7143-463C-BBF6-F5216CD86C11}" type="pres">
      <dgm:prSet presAssocID="{4A1FFECB-17C2-4078-9752-339981D2B20F}" presName="hierChild2" presStyleCnt="0"/>
      <dgm:spPr/>
    </dgm:pt>
    <dgm:pt modelId="{E5D0686B-8717-4FF7-9488-347AD2290A68}" type="pres">
      <dgm:prSet presAssocID="{31B36771-E06B-4EFA-85AE-F30C2B2E7809}" presName="hierRoot1" presStyleCnt="0"/>
      <dgm:spPr/>
    </dgm:pt>
    <dgm:pt modelId="{0B9A244B-67D0-4017-AEF7-213D19249C64}" type="pres">
      <dgm:prSet presAssocID="{31B36771-E06B-4EFA-85AE-F30C2B2E7809}" presName="composite" presStyleCnt="0"/>
      <dgm:spPr/>
    </dgm:pt>
    <dgm:pt modelId="{EA483AA4-ADC2-4D7B-B25F-04E84CC05211}" type="pres">
      <dgm:prSet presAssocID="{31B36771-E06B-4EFA-85AE-F30C2B2E7809}" presName="background" presStyleLbl="node0" presStyleIdx="1" presStyleCnt="3"/>
      <dgm:spPr/>
    </dgm:pt>
    <dgm:pt modelId="{62AB1AC3-A27C-45DE-88A7-0AE08237FBF1}" type="pres">
      <dgm:prSet presAssocID="{31B36771-E06B-4EFA-85AE-F30C2B2E7809}" presName="text" presStyleLbl="fgAcc0" presStyleIdx="1" presStyleCnt="3">
        <dgm:presLayoutVars>
          <dgm:chPref val="3"/>
        </dgm:presLayoutVars>
      </dgm:prSet>
      <dgm:spPr/>
    </dgm:pt>
    <dgm:pt modelId="{95F394A0-3A4B-4B78-8257-46DBC661EA78}" type="pres">
      <dgm:prSet presAssocID="{31B36771-E06B-4EFA-85AE-F30C2B2E7809}" presName="hierChild2" presStyleCnt="0"/>
      <dgm:spPr/>
    </dgm:pt>
    <dgm:pt modelId="{A0606CAB-0EFE-449F-A60D-5E2207DC503B}" type="pres">
      <dgm:prSet presAssocID="{4C32ADDD-395E-4064-98AB-D1D48EA8C0D0}" presName="hierRoot1" presStyleCnt="0"/>
      <dgm:spPr/>
    </dgm:pt>
    <dgm:pt modelId="{D8DB16D5-8002-4070-8A69-BF50414B4A5E}" type="pres">
      <dgm:prSet presAssocID="{4C32ADDD-395E-4064-98AB-D1D48EA8C0D0}" presName="composite" presStyleCnt="0"/>
      <dgm:spPr/>
    </dgm:pt>
    <dgm:pt modelId="{FF3CF6C0-BEBB-4056-8F31-7D247CAAD917}" type="pres">
      <dgm:prSet presAssocID="{4C32ADDD-395E-4064-98AB-D1D48EA8C0D0}" presName="background" presStyleLbl="node0" presStyleIdx="2" presStyleCnt="3"/>
      <dgm:spPr/>
    </dgm:pt>
    <dgm:pt modelId="{2F313C90-89ED-4086-9C1E-6BE8EE8091D9}" type="pres">
      <dgm:prSet presAssocID="{4C32ADDD-395E-4064-98AB-D1D48EA8C0D0}" presName="text" presStyleLbl="fgAcc0" presStyleIdx="2" presStyleCnt="3">
        <dgm:presLayoutVars>
          <dgm:chPref val="3"/>
        </dgm:presLayoutVars>
      </dgm:prSet>
      <dgm:spPr/>
    </dgm:pt>
    <dgm:pt modelId="{2FB8D5A6-6DCA-404A-A021-CFF2B88F24BE}" type="pres">
      <dgm:prSet presAssocID="{4C32ADDD-395E-4064-98AB-D1D48EA8C0D0}" presName="hierChild2" presStyleCnt="0"/>
      <dgm:spPr/>
    </dgm:pt>
  </dgm:ptLst>
  <dgm:cxnLst>
    <dgm:cxn modelId="{A84F7515-F176-4D59-B8BD-645EBE4788DD}" srcId="{3D2411B4-8862-44F2-8C55-105A3A2CF9D9}" destId="{4C32ADDD-395E-4064-98AB-D1D48EA8C0D0}" srcOrd="2" destOrd="0" parTransId="{BC50F899-65C0-456C-B91A-DDC8F3E7B7CA}" sibTransId="{671CA385-BD36-4459-B202-8FA7BDA25A6F}"/>
    <dgm:cxn modelId="{240D403B-B338-442C-A63C-345569974215}" type="presOf" srcId="{31B36771-E06B-4EFA-85AE-F30C2B2E7809}" destId="{62AB1AC3-A27C-45DE-88A7-0AE08237FBF1}" srcOrd="0" destOrd="0" presId="urn:microsoft.com/office/officeart/2005/8/layout/hierarchy1"/>
    <dgm:cxn modelId="{1291956F-FD89-44BA-A722-94DFA4B11C55}" srcId="{3D2411B4-8862-44F2-8C55-105A3A2CF9D9}" destId="{4A1FFECB-17C2-4078-9752-339981D2B20F}" srcOrd="0" destOrd="0" parTransId="{92EB8E7C-4593-47D0-A52D-7738F74622D2}" sibTransId="{A6ACFCFD-BCD5-46D5-85AE-A1D6BFF32E16}"/>
    <dgm:cxn modelId="{D7AA9B86-EF27-4EF9-812A-D823587845D0}" type="presOf" srcId="{4C32ADDD-395E-4064-98AB-D1D48EA8C0D0}" destId="{2F313C90-89ED-4086-9C1E-6BE8EE8091D9}" srcOrd="0" destOrd="0" presId="urn:microsoft.com/office/officeart/2005/8/layout/hierarchy1"/>
    <dgm:cxn modelId="{3C18119B-9E1C-428F-AD56-C5DE9F8A84F5}" type="presOf" srcId="{4A1FFECB-17C2-4078-9752-339981D2B20F}" destId="{989C33ED-F298-4AE2-BD34-6A4409B07DE3}" srcOrd="0" destOrd="0" presId="urn:microsoft.com/office/officeart/2005/8/layout/hierarchy1"/>
    <dgm:cxn modelId="{105228C2-C93A-4AF0-BE37-E14281B44795}" type="presOf" srcId="{3D2411B4-8862-44F2-8C55-105A3A2CF9D9}" destId="{712E143C-61C1-43DD-930F-566975ED6782}" srcOrd="0" destOrd="0" presId="urn:microsoft.com/office/officeart/2005/8/layout/hierarchy1"/>
    <dgm:cxn modelId="{CF8764D9-4E68-40B0-948C-9B37A29E1C33}" srcId="{3D2411B4-8862-44F2-8C55-105A3A2CF9D9}" destId="{31B36771-E06B-4EFA-85AE-F30C2B2E7809}" srcOrd="1" destOrd="0" parTransId="{262415D2-5CE7-4810-B551-D1BFCEC04670}" sibTransId="{85105AA3-5499-4B98-A58D-3A3A0983D67C}"/>
    <dgm:cxn modelId="{606726E1-D5AD-4986-81F6-D39BA6A58567}" type="presParOf" srcId="{712E143C-61C1-43DD-930F-566975ED6782}" destId="{67A375B3-37EB-4B58-A249-9047F5A90413}" srcOrd="0" destOrd="0" presId="urn:microsoft.com/office/officeart/2005/8/layout/hierarchy1"/>
    <dgm:cxn modelId="{CC18C826-1B16-43C4-9D0D-86CBC35F9EE3}" type="presParOf" srcId="{67A375B3-37EB-4B58-A249-9047F5A90413}" destId="{6722D93C-AED1-4DBC-B51E-0FBD3C3878C6}" srcOrd="0" destOrd="0" presId="urn:microsoft.com/office/officeart/2005/8/layout/hierarchy1"/>
    <dgm:cxn modelId="{988BE3AE-4336-40C4-95B8-D1D1B8F837B3}" type="presParOf" srcId="{6722D93C-AED1-4DBC-B51E-0FBD3C3878C6}" destId="{959E339E-2300-42EC-87A5-258F15367758}" srcOrd="0" destOrd="0" presId="urn:microsoft.com/office/officeart/2005/8/layout/hierarchy1"/>
    <dgm:cxn modelId="{AFE126B8-6A5C-4B15-8C47-7BBA33998B2A}" type="presParOf" srcId="{6722D93C-AED1-4DBC-B51E-0FBD3C3878C6}" destId="{989C33ED-F298-4AE2-BD34-6A4409B07DE3}" srcOrd="1" destOrd="0" presId="urn:microsoft.com/office/officeart/2005/8/layout/hierarchy1"/>
    <dgm:cxn modelId="{346D47A2-B690-4852-9543-9663E520CAD1}" type="presParOf" srcId="{67A375B3-37EB-4B58-A249-9047F5A90413}" destId="{920393EF-7143-463C-BBF6-F5216CD86C11}" srcOrd="1" destOrd="0" presId="urn:microsoft.com/office/officeart/2005/8/layout/hierarchy1"/>
    <dgm:cxn modelId="{300B98A6-3B93-4ECC-8DCA-28E57A4A0460}" type="presParOf" srcId="{712E143C-61C1-43DD-930F-566975ED6782}" destId="{E5D0686B-8717-4FF7-9488-347AD2290A68}" srcOrd="1" destOrd="0" presId="urn:microsoft.com/office/officeart/2005/8/layout/hierarchy1"/>
    <dgm:cxn modelId="{51F314BC-CCF1-45A5-A8C7-FDCC050C876D}" type="presParOf" srcId="{E5D0686B-8717-4FF7-9488-347AD2290A68}" destId="{0B9A244B-67D0-4017-AEF7-213D19249C64}" srcOrd="0" destOrd="0" presId="urn:microsoft.com/office/officeart/2005/8/layout/hierarchy1"/>
    <dgm:cxn modelId="{DB4994B8-A1DE-43D9-BBA8-78081CD494A7}" type="presParOf" srcId="{0B9A244B-67D0-4017-AEF7-213D19249C64}" destId="{EA483AA4-ADC2-4D7B-B25F-04E84CC05211}" srcOrd="0" destOrd="0" presId="urn:microsoft.com/office/officeart/2005/8/layout/hierarchy1"/>
    <dgm:cxn modelId="{117F3A50-8571-4299-A992-AD1A2AC600F9}" type="presParOf" srcId="{0B9A244B-67D0-4017-AEF7-213D19249C64}" destId="{62AB1AC3-A27C-45DE-88A7-0AE08237FBF1}" srcOrd="1" destOrd="0" presId="urn:microsoft.com/office/officeart/2005/8/layout/hierarchy1"/>
    <dgm:cxn modelId="{90E28D53-D5E9-40C3-BC75-CCE488C087F2}" type="presParOf" srcId="{E5D0686B-8717-4FF7-9488-347AD2290A68}" destId="{95F394A0-3A4B-4B78-8257-46DBC661EA78}" srcOrd="1" destOrd="0" presId="urn:microsoft.com/office/officeart/2005/8/layout/hierarchy1"/>
    <dgm:cxn modelId="{F450BC1B-B099-4244-8736-04B7CC9B0516}" type="presParOf" srcId="{712E143C-61C1-43DD-930F-566975ED6782}" destId="{A0606CAB-0EFE-449F-A60D-5E2207DC503B}" srcOrd="2" destOrd="0" presId="urn:microsoft.com/office/officeart/2005/8/layout/hierarchy1"/>
    <dgm:cxn modelId="{216D3B67-CDED-45F8-B040-3DB9CEB9EEE0}" type="presParOf" srcId="{A0606CAB-0EFE-449F-A60D-5E2207DC503B}" destId="{D8DB16D5-8002-4070-8A69-BF50414B4A5E}" srcOrd="0" destOrd="0" presId="urn:microsoft.com/office/officeart/2005/8/layout/hierarchy1"/>
    <dgm:cxn modelId="{A9994DF5-20FF-4ECD-BAED-DAB10365ECFD}" type="presParOf" srcId="{D8DB16D5-8002-4070-8A69-BF50414B4A5E}" destId="{FF3CF6C0-BEBB-4056-8F31-7D247CAAD917}" srcOrd="0" destOrd="0" presId="urn:microsoft.com/office/officeart/2005/8/layout/hierarchy1"/>
    <dgm:cxn modelId="{5634B811-66C8-4985-916B-258D1FB5A7DE}" type="presParOf" srcId="{D8DB16D5-8002-4070-8A69-BF50414B4A5E}" destId="{2F313C90-89ED-4086-9C1E-6BE8EE8091D9}" srcOrd="1" destOrd="0" presId="urn:microsoft.com/office/officeart/2005/8/layout/hierarchy1"/>
    <dgm:cxn modelId="{FBBA78BD-5A57-4ABE-A114-F656E61651AF}" type="presParOf" srcId="{A0606CAB-0EFE-449F-A60D-5E2207DC503B}" destId="{2FB8D5A6-6DCA-404A-A021-CFF2B88F24B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C62EB-9511-499D-BEA0-E7EE1C754BE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C193E44-E0D6-4222-BD9F-F3ECDE653569}">
      <dgm:prSet/>
      <dgm:spPr/>
      <dgm:t>
        <a:bodyPr/>
        <a:lstStyle/>
        <a:p>
          <a:r>
            <a:rPr lang="en-US"/>
            <a:t>Faculty will play no role as advocate on immigration issues. </a:t>
          </a:r>
        </a:p>
      </dgm:t>
    </dgm:pt>
    <dgm:pt modelId="{B123FB25-16D0-48AE-A164-E14C389A1940}" type="parTrans" cxnId="{B983D37E-5955-4C28-A2CB-3CEB1B6C7B75}">
      <dgm:prSet/>
      <dgm:spPr/>
      <dgm:t>
        <a:bodyPr/>
        <a:lstStyle/>
        <a:p>
          <a:endParaRPr lang="en-US"/>
        </a:p>
      </dgm:t>
    </dgm:pt>
    <dgm:pt modelId="{DF9DAFA4-F2C4-41FC-A9F9-4596EFF763FB}" type="sibTrans" cxnId="{B983D37E-5955-4C28-A2CB-3CEB1B6C7B75}">
      <dgm:prSet/>
      <dgm:spPr/>
      <dgm:t>
        <a:bodyPr/>
        <a:lstStyle/>
        <a:p>
          <a:endParaRPr lang="en-US"/>
        </a:p>
      </dgm:t>
    </dgm:pt>
    <dgm:pt modelId="{FB231D32-F287-4241-95C2-7630AA7749F0}">
      <dgm:prSet/>
      <dgm:spPr/>
      <dgm:t>
        <a:bodyPr/>
        <a:lstStyle/>
        <a:p>
          <a:r>
            <a:rPr lang="en-US"/>
            <a:t>Student must be directed to a DSO for guidance.</a:t>
          </a:r>
        </a:p>
      </dgm:t>
    </dgm:pt>
    <dgm:pt modelId="{526F1425-F863-417B-AED4-A25D8B542E67}" type="parTrans" cxnId="{4CB169CF-15ED-4D74-8EA4-8F3A6E6E7334}">
      <dgm:prSet/>
      <dgm:spPr/>
      <dgm:t>
        <a:bodyPr/>
        <a:lstStyle/>
        <a:p>
          <a:endParaRPr lang="en-US"/>
        </a:p>
      </dgm:t>
    </dgm:pt>
    <dgm:pt modelId="{88BE044F-BA1A-4050-9415-CDDD07AA13DE}" type="sibTrans" cxnId="{4CB169CF-15ED-4D74-8EA4-8F3A6E6E7334}">
      <dgm:prSet/>
      <dgm:spPr/>
      <dgm:t>
        <a:bodyPr/>
        <a:lstStyle/>
        <a:p>
          <a:endParaRPr lang="en-US"/>
        </a:p>
      </dgm:t>
    </dgm:pt>
    <dgm:pt modelId="{AA308530-4474-436B-A826-55466E681755}" type="pres">
      <dgm:prSet presAssocID="{731C62EB-9511-499D-BEA0-E7EE1C754BE4}" presName="hierChild1" presStyleCnt="0">
        <dgm:presLayoutVars>
          <dgm:chPref val="1"/>
          <dgm:dir/>
          <dgm:animOne val="branch"/>
          <dgm:animLvl val="lvl"/>
          <dgm:resizeHandles/>
        </dgm:presLayoutVars>
      </dgm:prSet>
      <dgm:spPr/>
    </dgm:pt>
    <dgm:pt modelId="{FEE3E42F-A41B-499C-8962-9FA771F78B5D}" type="pres">
      <dgm:prSet presAssocID="{4C193E44-E0D6-4222-BD9F-F3ECDE653569}" presName="hierRoot1" presStyleCnt="0"/>
      <dgm:spPr/>
    </dgm:pt>
    <dgm:pt modelId="{C72A1D71-F92C-4E0D-B874-6D80C443B837}" type="pres">
      <dgm:prSet presAssocID="{4C193E44-E0D6-4222-BD9F-F3ECDE653569}" presName="composite" presStyleCnt="0"/>
      <dgm:spPr/>
    </dgm:pt>
    <dgm:pt modelId="{97BC4780-9E22-4EBB-860E-11A425D0D0D7}" type="pres">
      <dgm:prSet presAssocID="{4C193E44-E0D6-4222-BD9F-F3ECDE653569}" presName="background" presStyleLbl="node0" presStyleIdx="0" presStyleCnt="2"/>
      <dgm:spPr/>
    </dgm:pt>
    <dgm:pt modelId="{3A3516E0-01F4-4AA1-A172-A67F654772E2}" type="pres">
      <dgm:prSet presAssocID="{4C193E44-E0D6-4222-BD9F-F3ECDE653569}" presName="text" presStyleLbl="fgAcc0" presStyleIdx="0" presStyleCnt="2">
        <dgm:presLayoutVars>
          <dgm:chPref val="3"/>
        </dgm:presLayoutVars>
      </dgm:prSet>
      <dgm:spPr/>
    </dgm:pt>
    <dgm:pt modelId="{9D8C6A73-F092-4B9D-9230-7E63B9F2E6F9}" type="pres">
      <dgm:prSet presAssocID="{4C193E44-E0D6-4222-BD9F-F3ECDE653569}" presName="hierChild2" presStyleCnt="0"/>
      <dgm:spPr/>
    </dgm:pt>
    <dgm:pt modelId="{A4F2B460-A015-4075-A36B-02FB4967A8EA}" type="pres">
      <dgm:prSet presAssocID="{FB231D32-F287-4241-95C2-7630AA7749F0}" presName="hierRoot1" presStyleCnt="0"/>
      <dgm:spPr/>
    </dgm:pt>
    <dgm:pt modelId="{DDD35E9F-75A6-472B-B6A6-B052F70BF7D5}" type="pres">
      <dgm:prSet presAssocID="{FB231D32-F287-4241-95C2-7630AA7749F0}" presName="composite" presStyleCnt="0"/>
      <dgm:spPr/>
    </dgm:pt>
    <dgm:pt modelId="{DF7CE1DA-4125-4809-878C-70CEB007F692}" type="pres">
      <dgm:prSet presAssocID="{FB231D32-F287-4241-95C2-7630AA7749F0}" presName="background" presStyleLbl="node0" presStyleIdx="1" presStyleCnt="2"/>
      <dgm:spPr/>
    </dgm:pt>
    <dgm:pt modelId="{7DEADF64-3CF5-4E78-901F-5A070E27E9A3}" type="pres">
      <dgm:prSet presAssocID="{FB231D32-F287-4241-95C2-7630AA7749F0}" presName="text" presStyleLbl="fgAcc0" presStyleIdx="1" presStyleCnt="2">
        <dgm:presLayoutVars>
          <dgm:chPref val="3"/>
        </dgm:presLayoutVars>
      </dgm:prSet>
      <dgm:spPr/>
    </dgm:pt>
    <dgm:pt modelId="{B14855EC-21D1-4A67-9598-9E8D16870B3C}" type="pres">
      <dgm:prSet presAssocID="{FB231D32-F287-4241-95C2-7630AA7749F0}" presName="hierChild2" presStyleCnt="0"/>
      <dgm:spPr/>
    </dgm:pt>
  </dgm:ptLst>
  <dgm:cxnLst>
    <dgm:cxn modelId="{B983D37E-5955-4C28-A2CB-3CEB1B6C7B75}" srcId="{731C62EB-9511-499D-BEA0-E7EE1C754BE4}" destId="{4C193E44-E0D6-4222-BD9F-F3ECDE653569}" srcOrd="0" destOrd="0" parTransId="{B123FB25-16D0-48AE-A164-E14C389A1940}" sibTransId="{DF9DAFA4-F2C4-41FC-A9F9-4596EFF763FB}"/>
    <dgm:cxn modelId="{1D540191-9280-4ADC-9B1F-7F45DBE752C2}" type="presOf" srcId="{FB231D32-F287-4241-95C2-7630AA7749F0}" destId="{7DEADF64-3CF5-4E78-901F-5A070E27E9A3}" srcOrd="0" destOrd="0" presId="urn:microsoft.com/office/officeart/2005/8/layout/hierarchy1"/>
    <dgm:cxn modelId="{5F4D15AE-B6A4-4BDA-A80E-FFD1EC3AD039}" type="presOf" srcId="{4C193E44-E0D6-4222-BD9F-F3ECDE653569}" destId="{3A3516E0-01F4-4AA1-A172-A67F654772E2}" srcOrd="0" destOrd="0" presId="urn:microsoft.com/office/officeart/2005/8/layout/hierarchy1"/>
    <dgm:cxn modelId="{4CB169CF-15ED-4D74-8EA4-8F3A6E6E7334}" srcId="{731C62EB-9511-499D-BEA0-E7EE1C754BE4}" destId="{FB231D32-F287-4241-95C2-7630AA7749F0}" srcOrd="1" destOrd="0" parTransId="{526F1425-F863-417B-AED4-A25D8B542E67}" sibTransId="{88BE044F-BA1A-4050-9415-CDDD07AA13DE}"/>
    <dgm:cxn modelId="{985BCAED-9629-4BB5-9B5F-4CFCDE0CA1A8}" type="presOf" srcId="{731C62EB-9511-499D-BEA0-E7EE1C754BE4}" destId="{AA308530-4474-436B-A826-55466E681755}" srcOrd="0" destOrd="0" presId="urn:microsoft.com/office/officeart/2005/8/layout/hierarchy1"/>
    <dgm:cxn modelId="{2F8261F2-4674-49A8-8168-841F8201E4E5}" type="presParOf" srcId="{AA308530-4474-436B-A826-55466E681755}" destId="{FEE3E42F-A41B-499C-8962-9FA771F78B5D}" srcOrd="0" destOrd="0" presId="urn:microsoft.com/office/officeart/2005/8/layout/hierarchy1"/>
    <dgm:cxn modelId="{24C3E890-AE36-47A4-9533-1A1A6D3DE7CB}" type="presParOf" srcId="{FEE3E42F-A41B-499C-8962-9FA771F78B5D}" destId="{C72A1D71-F92C-4E0D-B874-6D80C443B837}" srcOrd="0" destOrd="0" presId="urn:microsoft.com/office/officeart/2005/8/layout/hierarchy1"/>
    <dgm:cxn modelId="{4F62466C-3DCB-4FB7-8B68-F0801B71C72F}" type="presParOf" srcId="{C72A1D71-F92C-4E0D-B874-6D80C443B837}" destId="{97BC4780-9E22-4EBB-860E-11A425D0D0D7}" srcOrd="0" destOrd="0" presId="urn:microsoft.com/office/officeart/2005/8/layout/hierarchy1"/>
    <dgm:cxn modelId="{8E7D9715-7DFA-46AA-B247-CC03D0F09A72}" type="presParOf" srcId="{C72A1D71-F92C-4E0D-B874-6D80C443B837}" destId="{3A3516E0-01F4-4AA1-A172-A67F654772E2}" srcOrd="1" destOrd="0" presId="urn:microsoft.com/office/officeart/2005/8/layout/hierarchy1"/>
    <dgm:cxn modelId="{54B19F7C-0884-43FC-909B-82436F69F59B}" type="presParOf" srcId="{FEE3E42F-A41B-499C-8962-9FA771F78B5D}" destId="{9D8C6A73-F092-4B9D-9230-7E63B9F2E6F9}" srcOrd="1" destOrd="0" presId="urn:microsoft.com/office/officeart/2005/8/layout/hierarchy1"/>
    <dgm:cxn modelId="{4C1F43EF-9A31-406C-A6D1-C5F2B3A27612}" type="presParOf" srcId="{AA308530-4474-436B-A826-55466E681755}" destId="{A4F2B460-A015-4075-A36B-02FB4967A8EA}" srcOrd="1" destOrd="0" presId="urn:microsoft.com/office/officeart/2005/8/layout/hierarchy1"/>
    <dgm:cxn modelId="{C4F3E872-BECE-43CD-8013-9D84F81BDD7F}" type="presParOf" srcId="{A4F2B460-A015-4075-A36B-02FB4967A8EA}" destId="{DDD35E9F-75A6-472B-B6A6-B052F70BF7D5}" srcOrd="0" destOrd="0" presId="urn:microsoft.com/office/officeart/2005/8/layout/hierarchy1"/>
    <dgm:cxn modelId="{FF6A53B7-C50B-4CF7-B7BD-AEF637E3ADAB}" type="presParOf" srcId="{DDD35E9F-75A6-472B-B6A6-B052F70BF7D5}" destId="{DF7CE1DA-4125-4809-878C-70CEB007F692}" srcOrd="0" destOrd="0" presId="urn:microsoft.com/office/officeart/2005/8/layout/hierarchy1"/>
    <dgm:cxn modelId="{337DD99B-119F-48E3-AF14-5B172F8AEE0D}" type="presParOf" srcId="{DDD35E9F-75A6-472B-B6A6-B052F70BF7D5}" destId="{7DEADF64-3CF5-4E78-901F-5A070E27E9A3}" srcOrd="1" destOrd="0" presId="urn:microsoft.com/office/officeart/2005/8/layout/hierarchy1"/>
    <dgm:cxn modelId="{08B3ECBA-5B6E-4439-892D-0ED4066A1A0B}" type="presParOf" srcId="{A4F2B460-A015-4075-A36B-02FB4967A8EA}" destId="{B14855EC-21D1-4A67-9598-9E8D16870B3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4C798-B677-4D64-B5D3-E95E9D244F30}"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F3798275-8ECC-4045-8898-5B9AA286D50B}">
      <dgm:prSet/>
      <dgm:spPr/>
      <dgm:t>
        <a:bodyPr/>
        <a:lstStyle/>
        <a:p>
          <a:r>
            <a:rPr lang="en-US"/>
            <a:t>If a student is given an opportunity to complete work remotely, then they are able to complete that work anywhere – domestically or abroad. </a:t>
          </a:r>
        </a:p>
      </dgm:t>
    </dgm:pt>
    <dgm:pt modelId="{C19380FD-1B1C-46AD-B3EB-C3D27426B995}" type="parTrans" cxnId="{D3C86ED3-6936-48A1-8867-5CD1137F7898}">
      <dgm:prSet/>
      <dgm:spPr/>
      <dgm:t>
        <a:bodyPr/>
        <a:lstStyle/>
        <a:p>
          <a:endParaRPr lang="en-US"/>
        </a:p>
      </dgm:t>
    </dgm:pt>
    <dgm:pt modelId="{D1A45823-0A13-47BE-8C3D-66165D365D78}" type="sibTrans" cxnId="{D3C86ED3-6936-48A1-8867-5CD1137F7898}">
      <dgm:prSet/>
      <dgm:spPr/>
      <dgm:t>
        <a:bodyPr/>
        <a:lstStyle/>
        <a:p>
          <a:endParaRPr lang="en-US"/>
        </a:p>
      </dgm:t>
    </dgm:pt>
    <dgm:pt modelId="{F1FB5D41-7AA5-4BB6-886E-85B4CC07A42D}">
      <dgm:prSet/>
      <dgm:spPr/>
      <dgm:t>
        <a:bodyPr/>
        <a:lstStyle/>
        <a:p>
          <a:r>
            <a:rPr lang="en-US"/>
            <a:t>If a student does not complete their work by the designated deadline, then their final grade stands. </a:t>
          </a:r>
        </a:p>
      </dgm:t>
    </dgm:pt>
    <dgm:pt modelId="{1034B307-610A-4807-93F7-BEABD8C1AA35}" type="parTrans" cxnId="{8C0F0DEE-1E67-4F77-9F7B-C544601A18A5}">
      <dgm:prSet/>
      <dgm:spPr/>
      <dgm:t>
        <a:bodyPr/>
        <a:lstStyle/>
        <a:p>
          <a:endParaRPr lang="en-US"/>
        </a:p>
      </dgm:t>
    </dgm:pt>
    <dgm:pt modelId="{7B0ACD8D-A709-44E2-884D-D1FC93487D1E}" type="sibTrans" cxnId="{8C0F0DEE-1E67-4F77-9F7B-C544601A18A5}">
      <dgm:prSet/>
      <dgm:spPr/>
      <dgm:t>
        <a:bodyPr/>
        <a:lstStyle/>
        <a:p>
          <a:endParaRPr lang="en-US"/>
        </a:p>
      </dgm:t>
    </dgm:pt>
    <dgm:pt modelId="{C62E462E-8670-4490-B631-BC6B95BA1B99}">
      <dgm:prSet/>
      <dgm:spPr/>
      <dgm:t>
        <a:bodyPr/>
        <a:lstStyle/>
        <a:p>
          <a:r>
            <a:rPr lang="en-US"/>
            <a:t>Jody Ragan has the discretion to approve or deny an extension.</a:t>
          </a:r>
        </a:p>
      </dgm:t>
    </dgm:pt>
    <dgm:pt modelId="{C4F06831-352A-4112-B5CF-24D9F9D581CD}" type="parTrans" cxnId="{7A5A1F66-A170-4F72-8E57-2A3201EF7331}">
      <dgm:prSet/>
      <dgm:spPr/>
      <dgm:t>
        <a:bodyPr/>
        <a:lstStyle/>
        <a:p>
          <a:endParaRPr lang="en-US"/>
        </a:p>
      </dgm:t>
    </dgm:pt>
    <dgm:pt modelId="{2E627A1F-0112-4A9A-8842-71C7A1486D62}" type="sibTrans" cxnId="{7A5A1F66-A170-4F72-8E57-2A3201EF7331}">
      <dgm:prSet/>
      <dgm:spPr/>
      <dgm:t>
        <a:bodyPr/>
        <a:lstStyle/>
        <a:p>
          <a:endParaRPr lang="en-US"/>
        </a:p>
      </dgm:t>
    </dgm:pt>
    <dgm:pt modelId="{D045E0C8-FDD4-42B6-B1EF-5C0699AED005}" type="pres">
      <dgm:prSet presAssocID="{78D4C798-B677-4D64-B5D3-E95E9D244F30}" presName="outerComposite" presStyleCnt="0">
        <dgm:presLayoutVars>
          <dgm:chMax val="5"/>
          <dgm:dir/>
          <dgm:resizeHandles val="exact"/>
        </dgm:presLayoutVars>
      </dgm:prSet>
      <dgm:spPr/>
    </dgm:pt>
    <dgm:pt modelId="{6CC0BF86-19C8-4457-99EE-F6CC848D0C16}" type="pres">
      <dgm:prSet presAssocID="{78D4C798-B677-4D64-B5D3-E95E9D244F30}" presName="dummyMaxCanvas" presStyleCnt="0">
        <dgm:presLayoutVars/>
      </dgm:prSet>
      <dgm:spPr/>
    </dgm:pt>
    <dgm:pt modelId="{6F64504C-D9DE-4214-A392-2FA51E0A0187}" type="pres">
      <dgm:prSet presAssocID="{78D4C798-B677-4D64-B5D3-E95E9D244F30}" presName="ThreeNodes_1" presStyleLbl="node1" presStyleIdx="0" presStyleCnt="3">
        <dgm:presLayoutVars>
          <dgm:bulletEnabled val="1"/>
        </dgm:presLayoutVars>
      </dgm:prSet>
      <dgm:spPr/>
    </dgm:pt>
    <dgm:pt modelId="{16D44452-E487-4AEA-B28F-274F62D4B87B}" type="pres">
      <dgm:prSet presAssocID="{78D4C798-B677-4D64-B5D3-E95E9D244F30}" presName="ThreeNodes_2" presStyleLbl="node1" presStyleIdx="1" presStyleCnt="3">
        <dgm:presLayoutVars>
          <dgm:bulletEnabled val="1"/>
        </dgm:presLayoutVars>
      </dgm:prSet>
      <dgm:spPr/>
    </dgm:pt>
    <dgm:pt modelId="{B6EC597A-96F7-4878-AB56-10653B09112B}" type="pres">
      <dgm:prSet presAssocID="{78D4C798-B677-4D64-B5D3-E95E9D244F30}" presName="ThreeNodes_3" presStyleLbl="node1" presStyleIdx="2" presStyleCnt="3">
        <dgm:presLayoutVars>
          <dgm:bulletEnabled val="1"/>
        </dgm:presLayoutVars>
      </dgm:prSet>
      <dgm:spPr/>
    </dgm:pt>
    <dgm:pt modelId="{04B9AB48-B6E4-4A8D-A15B-EC79EDECEA60}" type="pres">
      <dgm:prSet presAssocID="{78D4C798-B677-4D64-B5D3-E95E9D244F30}" presName="ThreeConn_1-2" presStyleLbl="fgAccFollowNode1" presStyleIdx="0" presStyleCnt="2">
        <dgm:presLayoutVars>
          <dgm:bulletEnabled val="1"/>
        </dgm:presLayoutVars>
      </dgm:prSet>
      <dgm:spPr/>
    </dgm:pt>
    <dgm:pt modelId="{8155BCD8-9EA1-4E74-A737-5F2FF4431CE6}" type="pres">
      <dgm:prSet presAssocID="{78D4C798-B677-4D64-B5D3-E95E9D244F30}" presName="ThreeConn_2-3" presStyleLbl="fgAccFollowNode1" presStyleIdx="1" presStyleCnt="2">
        <dgm:presLayoutVars>
          <dgm:bulletEnabled val="1"/>
        </dgm:presLayoutVars>
      </dgm:prSet>
      <dgm:spPr/>
    </dgm:pt>
    <dgm:pt modelId="{7330A2D8-A18A-4FEE-9796-E587F5CCC8C8}" type="pres">
      <dgm:prSet presAssocID="{78D4C798-B677-4D64-B5D3-E95E9D244F30}" presName="ThreeNodes_1_text" presStyleLbl="node1" presStyleIdx="2" presStyleCnt="3">
        <dgm:presLayoutVars>
          <dgm:bulletEnabled val="1"/>
        </dgm:presLayoutVars>
      </dgm:prSet>
      <dgm:spPr/>
    </dgm:pt>
    <dgm:pt modelId="{054A5AE2-C146-42CC-8DAA-6CFDA79EFDD8}" type="pres">
      <dgm:prSet presAssocID="{78D4C798-B677-4D64-B5D3-E95E9D244F30}" presName="ThreeNodes_2_text" presStyleLbl="node1" presStyleIdx="2" presStyleCnt="3">
        <dgm:presLayoutVars>
          <dgm:bulletEnabled val="1"/>
        </dgm:presLayoutVars>
      </dgm:prSet>
      <dgm:spPr/>
    </dgm:pt>
    <dgm:pt modelId="{8562068B-2B18-4A68-88F6-DE08374009FE}" type="pres">
      <dgm:prSet presAssocID="{78D4C798-B677-4D64-B5D3-E95E9D244F30}" presName="ThreeNodes_3_text" presStyleLbl="node1" presStyleIdx="2" presStyleCnt="3">
        <dgm:presLayoutVars>
          <dgm:bulletEnabled val="1"/>
        </dgm:presLayoutVars>
      </dgm:prSet>
      <dgm:spPr/>
    </dgm:pt>
  </dgm:ptLst>
  <dgm:cxnLst>
    <dgm:cxn modelId="{D3737805-032A-49FB-956D-A3A60BA068D3}" type="presOf" srcId="{D1A45823-0A13-47BE-8C3D-66165D365D78}" destId="{04B9AB48-B6E4-4A8D-A15B-EC79EDECEA60}" srcOrd="0" destOrd="0" presId="urn:microsoft.com/office/officeart/2005/8/layout/vProcess5"/>
    <dgm:cxn modelId="{D4DB6527-470D-42B4-972B-A86A4F7611BD}" type="presOf" srcId="{F1FB5D41-7AA5-4BB6-886E-85B4CC07A42D}" destId="{054A5AE2-C146-42CC-8DAA-6CFDA79EFDD8}" srcOrd="1" destOrd="0" presId="urn:microsoft.com/office/officeart/2005/8/layout/vProcess5"/>
    <dgm:cxn modelId="{29ED0B3F-FF0D-4AA4-BC51-4694B2867B6A}" type="presOf" srcId="{C62E462E-8670-4490-B631-BC6B95BA1B99}" destId="{8562068B-2B18-4A68-88F6-DE08374009FE}" srcOrd="1" destOrd="0" presId="urn:microsoft.com/office/officeart/2005/8/layout/vProcess5"/>
    <dgm:cxn modelId="{7A5A1F66-A170-4F72-8E57-2A3201EF7331}" srcId="{78D4C798-B677-4D64-B5D3-E95E9D244F30}" destId="{C62E462E-8670-4490-B631-BC6B95BA1B99}" srcOrd="2" destOrd="0" parTransId="{C4F06831-352A-4112-B5CF-24D9F9D581CD}" sibTransId="{2E627A1F-0112-4A9A-8842-71C7A1486D62}"/>
    <dgm:cxn modelId="{9B676F48-190B-4F54-AD10-342E948D0742}" type="presOf" srcId="{C62E462E-8670-4490-B631-BC6B95BA1B99}" destId="{B6EC597A-96F7-4878-AB56-10653B09112B}" srcOrd="0" destOrd="0" presId="urn:microsoft.com/office/officeart/2005/8/layout/vProcess5"/>
    <dgm:cxn modelId="{0EFB6A7E-5D36-4759-918D-9937AECB2068}" type="presOf" srcId="{F3798275-8ECC-4045-8898-5B9AA286D50B}" destId="{7330A2D8-A18A-4FEE-9796-E587F5CCC8C8}" srcOrd="1" destOrd="0" presId="urn:microsoft.com/office/officeart/2005/8/layout/vProcess5"/>
    <dgm:cxn modelId="{6B86B88B-BBDC-42BC-988E-183B24A39212}" type="presOf" srcId="{F1FB5D41-7AA5-4BB6-886E-85B4CC07A42D}" destId="{16D44452-E487-4AEA-B28F-274F62D4B87B}" srcOrd="0" destOrd="0" presId="urn:microsoft.com/office/officeart/2005/8/layout/vProcess5"/>
    <dgm:cxn modelId="{B3F240B9-971D-4B87-BC11-72F31FA0DDE9}" type="presOf" srcId="{7B0ACD8D-A709-44E2-884D-D1FC93487D1E}" destId="{8155BCD8-9EA1-4E74-A737-5F2FF4431CE6}" srcOrd="0" destOrd="0" presId="urn:microsoft.com/office/officeart/2005/8/layout/vProcess5"/>
    <dgm:cxn modelId="{6D9AA8CC-B250-4C07-8D9E-27125849973A}" type="presOf" srcId="{78D4C798-B677-4D64-B5D3-E95E9D244F30}" destId="{D045E0C8-FDD4-42B6-B1EF-5C0699AED005}" srcOrd="0" destOrd="0" presId="urn:microsoft.com/office/officeart/2005/8/layout/vProcess5"/>
    <dgm:cxn modelId="{D3C86ED3-6936-48A1-8867-5CD1137F7898}" srcId="{78D4C798-B677-4D64-B5D3-E95E9D244F30}" destId="{F3798275-8ECC-4045-8898-5B9AA286D50B}" srcOrd="0" destOrd="0" parTransId="{C19380FD-1B1C-46AD-B3EB-C3D27426B995}" sibTransId="{D1A45823-0A13-47BE-8C3D-66165D365D78}"/>
    <dgm:cxn modelId="{788B55E3-1A31-4F76-B002-8DF6C4F101CF}" type="presOf" srcId="{F3798275-8ECC-4045-8898-5B9AA286D50B}" destId="{6F64504C-D9DE-4214-A392-2FA51E0A0187}" srcOrd="0" destOrd="0" presId="urn:microsoft.com/office/officeart/2005/8/layout/vProcess5"/>
    <dgm:cxn modelId="{8C0F0DEE-1E67-4F77-9F7B-C544601A18A5}" srcId="{78D4C798-B677-4D64-B5D3-E95E9D244F30}" destId="{F1FB5D41-7AA5-4BB6-886E-85B4CC07A42D}" srcOrd="1" destOrd="0" parTransId="{1034B307-610A-4807-93F7-BEABD8C1AA35}" sibTransId="{7B0ACD8D-A709-44E2-884D-D1FC93487D1E}"/>
    <dgm:cxn modelId="{44C101D1-DB1F-4C83-BE6C-25BF1702B187}" type="presParOf" srcId="{D045E0C8-FDD4-42B6-B1EF-5C0699AED005}" destId="{6CC0BF86-19C8-4457-99EE-F6CC848D0C16}" srcOrd="0" destOrd="0" presId="urn:microsoft.com/office/officeart/2005/8/layout/vProcess5"/>
    <dgm:cxn modelId="{343F20D7-D218-417D-B535-267800FEFC59}" type="presParOf" srcId="{D045E0C8-FDD4-42B6-B1EF-5C0699AED005}" destId="{6F64504C-D9DE-4214-A392-2FA51E0A0187}" srcOrd="1" destOrd="0" presId="urn:microsoft.com/office/officeart/2005/8/layout/vProcess5"/>
    <dgm:cxn modelId="{1DBC3389-4D33-4845-8CAC-0D59F7810A63}" type="presParOf" srcId="{D045E0C8-FDD4-42B6-B1EF-5C0699AED005}" destId="{16D44452-E487-4AEA-B28F-274F62D4B87B}" srcOrd="2" destOrd="0" presId="urn:microsoft.com/office/officeart/2005/8/layout/vProcess5"/>
    <dgm:cxn modelId="{69E55099-7C4B-4564-9B01-365D2C1EA2F6}" type="presParOf" srcId="{D045E0C8-FDD4-42B6-B1EF-5C0699AED005}" destId="{B6EC597A-96F7-4878-AB56-10653B09112B}" srcOrd="3" destOrd="0" presId="urn:microsoft.com/office/officeart/2005/8/layout/vProcess5"/>
    <dgm:cxn modelId="{DB44C60B-60FC-4CF0-9E28-CBB88208D93C}" type="presParOf" srcId="{D045E0C8-FDD4-42B6-B1EF-5C0699AED005}" destId="{04B9AB48-B6E4-4A8D-A15B-EC79EDECEA60}" srcOrd="4" destOrd="0" presId="urn:microsoft.com/office/officeart/2005/8/layout/vProcess5"/>
    <dgm:cxn modelId="{68A1A31E-1C6C-48DD-B0BD-62B1B06BA00B}" type="presParOf" srcId="{D045E0C8-FDD4-42B6-B1EF-5C0699AED005}" destId="{8155BCD8-9EA1-4E74-A737-5F2FF4431CE6}" srcOrd="5" destOrd="0" presId="urn:microsoft.com/office/officeart/2005/8/layout/vProcess5"/>
    <dgm:cxn modelId="{823D9042-3FB8-4EBA-8167-542136C66234}" type="presParOf" srcId="{D045E0C8-FDD4-42B6-B1EF-5C0699AED005}" destId="{7330A2D8-A18A-4FEE-9796-E587F5CCC8C8}" srcOrd="6" destOrd="0" presId="urn:microsoft.com/office/officeart/2005/8/layout/vProcess5"/>
    <dgm:cxn modelId="{8231C8B5-8B08-41F3-9E40-71EB74CDB092}" type="presParOf" srcId="{D045E0C8-FDD4-42B6-B1EF-5C0699AED005}" destId="{054A5AE2-C146-42CC-8DAA-6CFDA79EFDD8}" srcOrd="7" destOrd="0" presId="urn:microsoft.com/office/officeart/2005/8/layout/vProcess5"/>
    <dgm:cxn modelId="{B47990CA-C897-4116-AEDA-268BDDBF1E08}" type="presParOf" srcId="{D045E0C8-FDD4-42B6-B1EF-5C0699AED005}" destId="{8562068B-2B18-4A68-88F6-DE08374009F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339E-2300-42EC-87A5-258F15367758}">
      <dsp:nvSpPr>
        <dsp:cNvPr id="0" name=""/>
        <dsp:cNvSpPr/>
      </dsp:nvSpPr>
      <dsp:spPr>
        <a:xfrm>
          <a:off x="0"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C33ED-F298-4AE2-BD34-6A4409B07DE3}">
      <dsp:nvSpPr>
        <dsp:cNvPr id="0" name=""/>
        <dsp:cNvSpPr/>
      </dsp:nvSpPr>
      <dsp:spPr>
        <a:xfrm>
          <a:off x="300037"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an international student leaves the country, during a non-vacation period or when they are not yet eligible, this can jeopardize their VISA. </a:t>
          </a:r>
        </a:p>
      </dsp:txBody>
      <dsp:txXfrm>
        <a:off x="350259" y="772824"/>
        <a:ext cx="2599892" cy="1614269"/>
      </dsp:txXfrm>
    </dsp:sp>
    <dsp:sp modelId="{EA483AA4-ADC2-4D7B-B25F-04E84CC05211}">
      <dsp:nvSpPr>
        <dsp:cNvPr id="0" name=""/>
        <dsp:cNvSpPr/>
      </dsp:nvSpPr>
      <dsp:spPr>
        <a:xfrm>
          <a:off x="3300411"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B1AC3-A27C-45DE-88A7-0AE08237FBF1}">
      <dsp:nvSpPr>
        <dsp:cNvPr id="0" name=""/>
        <dsp:cNvSpPr/>
      </dsp:nvSpPr>
      <dsp:spPr>
        <a:xfrm>
          <a:off x="3600448"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a student communicates his or her travel plans with a faculty member, all parties must be aware that this is not an acceptable substitute for formally communicating this information with DSO. </a:t>
          </a:r>
        </a:p>
      </dsp:txBody>
      <dsp:txXfrm>
        <a:off x="3650670" y="772824"/>
        <a:ext cx="2599892" cy="1614269"/>
      </dsp:txXfrm>
    </dsp:sp>
    <dsp:sp modelId="{FF3CF6C0-BEBB-4056-8F31-7D247CAAD917}">
      <dsp:nvSpPr>
        <dsp:cNvPr id="0" name=""/>
        <dsp:cNvSpPr/>
      </dsp:nvSpPr>
      <dsp:spPr>
        <a:xfrm>
          <a:off x="6600822"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13C90-89ED-4086-9C1E-6BE8EE8091D9}">
      <dsp:nvSpPr>
        <dsp:cNvPr id="0" name=""/>
        <dsp:cNvSpPr/>
      </dsp:nvSpPr>
      <dsp:spPr>
        <a:xfrm>
          <a:off x="6900860"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Immigration policy trumps any accommodation that a faculty member is willing to do for a student. </a:t>
          </a:r>
        </a:p>
      </dsp:txBody>
      <dsp:txXfrm>
        <a:off x="6951082" y="772824"/>
        <a:ext cx="2599892" cy="1614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4780-9E22-4EBB-860E-11A425D0D0D7}">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516E0-01F4-4AA1-A172-A67F654772E2}">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Faculty will play no role as advocate on immigration issues. </a:t>
          </a:r>
        </a:p>
      </dsp:txBody>
      <dsp:txXfrm>
        <a:off x="775406" y="482054"/>
        <a:ext cx="3737345" cy="2320513"/>
      </dsp:txXfrm>
    </dsp:sp>
    <dsp:sp modelId="{DF7CE1DA-4125-4809-878C-70CEB007F692}">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ADF64-3CF5-4E78-901F-5A070E27E9A3}">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Student must be directed to a DSO for guidance.</a:t>
          </a:r>
        </a:p>
      </dsp:txBody>
      <dsp:txXfrm>
        <a:off x="5519748" y="482054"/>
        <a:ext cx="3737345" cy="2320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4504C-D9DE-4214-A392-2FA51E0A0187}">
      <dsp:nvSpPr>
        <dsp:cNvPr id="0" name=""/>
        <dsp:cNvSpPr/>
      </dsp:nvSpPr>
      <dsp:spPr>
        <a:xfrm>
          <a:off x="0" y="0"/>
          <a:ext cx="8161017" cy="8624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a student is given an opportunity to complete work remotely, then they are able to complete that work anywhere – domestically or abroad. </a:t>
          </a:r>
        </a:p>
      </dsp:txBody>
      <dsp:txXfrm>
        <a:off x="25261" y="25261"/>
        <a:ext cx="7230350" cy="811942"/>
      </dsp:txXfrm>
    </dsp:sp>
    <dsp:sp modelId="{16D44452-E487-4AEA-B28F-274F62D4B87B}">
      <dsp:nvSpPr>
        <dsp:cNvPr id="0" name=""/>
        <dsp:cNvSpPr/>
      </dsp:nvSpPr>
      <dsp:spPr>
        <a:xfrm>
          <a:off x="720089" y="1006209"/>
          <a:ext cx="8161017" cy="862464"/>
        </a:xfrm>
        <a:prstGeom prst="roundRect">
          <a:avLst>
            <a:gd name="adj" fmla="val 10000"/>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a student does not complete their work by the designated deadline, then their final grade stands. </a:t>
          </a:r>
        </a:p>
      </dsp:txBody>
      <dsp:txXfrm>
        <a:off x="745350" y="1031470"/>
        <a:ext cx="6829803" cy="811942"/>
      </dsp:txXfrm>
    </dsp:sp>
    <dsp:sp modelId="{B6EC597A-96F7-4878-AB56-10653B09112B}">
      <dsp:nvSpPr>
        <dsp:cNvPr id="0" name=""/>
        <dsp:cNvSpPr/>
      </dsp:nvSpPr>
      <dsp:spPr>
        <a:xfrm>
          <a:off x="1440179" y="2012418"/>
          <a:ext cx="8161017" cy="862464"/>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Jody Ragan has the discretion to approve or deny an extension.</a:t>
          </a:r>
        </a:p>
      </dsp:txBody>
      <dsp:txXfrm>
        <a:off x="1465440" y="2037679"/>
        <a:ext cx="6829803" cy="811942"/>
      </dsp:txXfrm>
    </dsp:sp>
    <dsp:sp modelId="{04B9AB48-B6E4-4A8D-A15B-EC79EDECEA60}">
      <dsp:nvSpPr>
        <dsp:cNvPr id="0" name=""/>
        <dsp:cNvSpPr/>
      </dsp:nvSpPr>
      <dsp:spPr>
        <a:xfrm>
          <a:off x="7600415" y="654035"/>
          <a:ext cx="560602" cy="560602"/>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726550" y="654035"/>
        <a:ext cx="308332" cy="421853"/>
      </dsp:txXfrm>
    </dsp:sp>
    <dsp:sp modelId="{8155BCD8-9EA1-4E74-A737-5F2FF4431CE6}">
      <dsp:nvSpPr>
        <dsp:cNvPr id="0" name=""/>
        <dsp:cNvSpPr/>
      </dsp:nvSpPr>
      <dsp:spPr>
        <a:xfrm>
          <a:off x="8320505" y="1654495"/>
          <a:ext cx="560602" cy="560602"/>
        </a:xfrm>
        <a:prstGeom prst="downArrow">
          <a:avLst>
            <a:gd name="adj1" fmla="val 55000"/>
            <a:gd name="adj2" fmla="val 45000"/>
          </a:avLst>
        </a:prstGeom>
        <a:solidFill>
          <a:schemeClr val="accent5">
            <a:tint val="40000"/>
            <a:alpha val="90000"/>
            <a:hueOff val="1241497"/>
            <a:satOff val="3204"/>
            <a:lumOff val="69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446640" y="1654495"/>
        <a:ext cx="308332" cy="4218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84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793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67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24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595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86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88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82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84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1547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34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18408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58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0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81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699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322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International Students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Tisha Carter-Smith</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17DF-1603-74D2-1CBD-3466208836EE}"/>
              </a:ext>
            </a:extLst>
          </p:cNvPr>
          <p:cNvSpPr>
            <a:spLocks noGrp="1"/>
          </p:cNvSpPr>
          <p:nvPr>
            <p:ph type="title"/>
          </p:nvPr>
        </p:nvSpPr>
        <p:spPr/>
        <p:txBody>
          <a:bodyPr/>
          <a:lstStyle/>
          <a:p>
            <a:r>
              <a:rPr lang="en-US" dirty="0">
                <a:cs typeface="Calibri Light"/>
              </a:rPr>
              <a:t>Background: Based on actual events</a:t>
            </a:r>
          </a:p>
        </p:txBody>
      </p:sp>
      <p:sp>
        <p:nvSpPr>
          <p:cNvPr id="3" name="Content Placeholder 2">
            <a:extLst>
              <a:ext uri="{FF2B5EF4-FFF2-40B4-BE49-F238E27FC236}">
                <a16:creationId xmlns:a16="http://schemas.microsoft.com/office/drawing/2014/main" id="{55EEEA0B-BE5C-59E2-5127-EA4D465853FF}"/>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A recent situation has presented itself on campus where it has become evident that a new policy needs to be created, pertaining to international students, seeking degrees at Simpson College, who:</a:t>
            </a:r>
            <a:endParaRPr lang="en-US" dirty="0">
              <a:cs typeface="Calibri" panose="020F0502020204030204"/>
            </a:endParaRPr>
          </a:p>
          <a:p>
            <a:pPr marL="457200" lvl="1" indent="0">
              <a:buNone/>
            </a:pPr>
            <a:r>
              <a:rPr lang="en-US" dirty="0">
                <a:ea typeface="+mn-lt"/>
                <a:cs typeface="+mn-lt"/>
              </a:rPr>
              <a:t>1) do not successfully complete a semester</a:t>
            </a:r>
            <a:endParaRPr lang="en-US">
              <a:cs typeface="Calibri"/>
            </a:endParaRPr>
          </a:p>
          <a:p>
            <a:pPr marL="457200" lvl="1" indent="0">
              <a:buNone/>
            </a:pPr>
            <a:r>
              <a:rPr lang="en-US" dirty="0">
                <a:ea typeface="+mn-lt"/>
                <a:cs typeface="+mn-lt"/>
              </a:rPr>
              <a:t>2) become noncompliant with the terms of their VISA status</a:t>
            </a:r>
            <a:endParaRPr lang="en-US">
              <a:cs typeface="Calibri"/>
            </a:endParaRPr>
          </a:p>
          <a:p>
            <a:pPr marL="457200" lvl="1" indent="0">
              <a:buNone/>
            </a:pPr>
            <a:r>
              <a:rPr lang="en-US" dirty="0">
                <a:ea typeface="+mn-lt"/>
                <a:cs typeface="+mn-lt"/>
              </a:rPr>
              <a:t>3) the chain of command for dealing with student grievances regarding immigration concerns</a:t>
            </a:r>
            <a:endParaRPr lang="en-US">
              <a:cs typeface="Calibri"/>
            </a:endParaRPr>
          </a:p>
        </p:txBody>
      </p:sp>
    </p:spTree>
    <p:extLst>
      <p:ext uri="{BB962C8B-B14F-4D97-AF65-F5344CB8AC3E}">
        <p14:creationId xmlns:p14="http://schemas.microsoft.com/office/powerpoint/2010/main" val="120799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D0F8-5D0D-4DA4-930F-CE76D709E689}"/>
              </a:ext>
            </a:extLst>
          </p:cNvPr>
          <p:cNvSpPr>
            <a:spLocks noGrp="1"/>
          </p:cNvSpPr>
          <p:nvPr>
            <p:ph type="title"/>
          </p:nvPr>
        </p:nvSpPr>
        <p:spPr/>
        <p:txBody>
          <a:bodyPr/>
          <a:lstStyle/>
          <a:p>
            <a:r>
              <a:rPr lang="en-US" dirty="0">
                <a:cs typeface="Calibri Light"/>
              </a:rPr>
              <a:t>Outcome</a:t>
            </a:r>
          </a:p>
        </p:txBody>
      </p:sp>
      <p:sp>
        <p:nvSpPr>
          <p:cNvPr id="3" name="Content Placeholder 2">
            <a:extLst>
              <a:ext uri="{FF2B5EF4-FFF2-40B4-BE49-F238E27FC236}">
                <a16:creationId xmlns:a16="http://schemas.microsoft.com/office/drawing/2014/main" id="{A7DD0F9D-3A9F-2AE5-6627-91EB9C259F60}"/>
              </a:ext>
            </a:extLst>
          </p:cNvPr>
          <p:cNvSpPr>
            <a:spLocks noGrp="1"/>
          </p:cNvSpPr>
          <p:nvPr>
            <p:ph idx="1"/>
          </p:nvPr>
        </p:nvSpPr>
        <p:spPr>
          <a:xfrm>
            <a:off x="838200" y="2992437"/>
            <a:ext cx="10515600" cy="3184526"/>
          </a:xfrm>
        </p:spPr>
        <p:txBody>
          <a:bodyPr vert="horz" lIns="91440" tIns="45720" rIns="91440" bIns="45720" rtlCol="0" anchor="t">
            <a:normAutofit/>
          </a:bodyPr>
          <a:lstStyle/>
          <a:p>
            <a:pPr marL="0" indent="0">
              <a:buNone/>
            </a:pPr>
            <a:r>
              <a:rPr lang="en-US" dirty="0">
                <a:cs typeface="Calibri" panose="020F0502020204030204"/>
              </a:rPr>
              <a:t>We agreed not to create a new policy, but rather a new protocol for faculty to follow.</a:t>
            </a:r>
          </a:p>
        </p:txBody>
      </p:sp>
    </p:spTree>
    <p:extLst>
      <p:ext uri="{BB962C8B-B14F-4D97-AF65-F5344CB8AC3E}">
        <p14:creationId xmlns:p14="http://schemas.microsoft.com/office/powerpoint/2010/main" val="190225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54D2-AF6B-EB16-73A3-E4EF102F6A40}"/>
              </a:ext>
            </a:extLst>
          </p:cNvPr>
          <p:cNvSpPr>
            <a:spLocks noGrp="1"/>
          </p:cNvSpPr>
          <p:nvPr>
            <p:ph type="title"/>
          </p:nvPr>
        </p:nvSpPr>
        <p:spPr/>
        <p:txBody>
          <a:bodyPr/>
          <a:lstStyle/>
          <a:p>
            <a:r>
              <a:rPr lang="en-US" dirty="0">
                <a:ea typeface="+mj-lt"/>
                <a:cs typeface="+mj-lt"/>
              </a:rPr>
              <a:t>Does not successfully complete a semester</a:t>
            </a:r>
            <a:endParaRPr lang="en-US" dirty="0"/>
          </a:p>
        </p:txBody>
      </p:sp>
      <p:sp>
        <p:nvSpPr>
          <p:cNvPr id="3" name="Content Placeholder 2">
            <a:extLst>
              <a:ext uri="{FF2B5EF4-FFF2-40B4-BE49-F238E27FC236}">
                <a16:creationId xmlns:a16="http://schemas.microsoft.com/office/drawing/2014/main" id="{99289DFE-4A25-C72B-B094-584E8B9E58F9}"/>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ea typeface="+mn-lt"/>
                <a:cs typeface="+mn-lt"/>
              </a:rPr>
              <a:t>Steps</a:t>
            </a:r>
          </a:p>
          <a:p>
            <a:pPr marL="514350" indent="-514350">
              <a:buAutoNum type="arabicPeriod"/>
            </a:pPr>
            <a:r>
              <a:rPr lang="en-US" dirty="0">
                <a:ea typeface="+mn-lt"/>
                <a:cs typeface="+mn-lt"/>
              </a:rPr>
              <a:t>The “incomplete” form would include a box for students to indicate if they are an international student. </a:t>
            </a:r>
          </a:p>
          <a:p>
            <a:pPr marL="514350" indent="-514350">
              <a:buAutoNum type="arabicPeriod"/>
            </a:pPr>
            <a:r>
              <a:rPr lang="en-US" dirty="0">
                <a:ea typeface="+mn-lt"/>
                <a:cs typeface="+mn-lt"/>
              </a:rPr>
              <a:t>If they so indicate, one of the Designated School Officials (DSO) would be flagged to have a discussion with the student. </a:t>
            </a:r>
            <a:endParaRPr lang="en-US">
              <a:ea typeface="+mn-lt"/>
              <a:cs typeface="+mn-lt"/>
            </a:endParaRPr>
          </a:p>
          <a:p>
            <a:pPr marL="1200150" lvl="1" indent="-457200">
              <a:buAutoNum type="alphaLcParenR"/>
            </a:pPr>
            <a:r>
              <a:rPr lang="en-US" dirty="0">
                <a:ea typeface="+mn-lt"/>
                <a:cs typeface="+mn-lt"/>
              </a:rPr>
              <a:t>The DSO are the ones who a specifically designated to request VISAS, report changes of student status, etc. to the U.S. Immigration Service. At Simpson College, they are Keyah Levy, Paula, Kueter, Mathew Kaye (the Primary), and myself. </a:t>
            </a:r>
            <a:endParaRPr lang="en-US">
              <a:ea typeface="+mn-lt"/>
              <a:cs typeface="+mn-lt"/>
            </a:endParaRPr>
          </a:p>
          <a:p>
            <a:pPr marL="1200150" lvl="1" indent="-457200">
              <a:buAutoNum type="alphaLcParenR"/>
            </a:pPr>
            <a:r>
              <a:rPr lang="en-US" dirty="0">
                <a:ea typeface="+mn-lt"/>
                <a:cs typeface="+mn-lt"/>
              </a:rPr>
              <a:t>The DSO needs to assess the student’s grade, program end date, as well as VISA status.</a:t>
            </a:r>
          </a:p>
          <a:p>
            <a:pPr marL="514350" indent="-514350">
              <a:buAutoNum type="arabicPeriod"/>
            </a:pPr>
            <a:endParaRPr lang="en-US">
              <a:cs typeface="Calibri" panose="020F0502020204030204"/>
            </a:endParaRPr>
          </a:p>
        </p:txBody>
      </p:sp>
    </p:spTree>
    <p:extLst>
      <p:ext uri="{BB962C8B-B14F-4D97-AF65-F5344CB8AC3E}">
        <p14:creationId xmlns:p14="http://schemas.microsoft.com/office/powerpoint/2010/main" val="365050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54D2-AF6B-EB16-73A3-E4EF102F6A40}"/>
              </a:ext>
            </a:extLst>
          </p:cNvPr>
          <p:cNvSpPr>
            <a:spLocks noGrp="1"/>
          </p:cNvSpPr>
          <p:nvPr>
            <p:ph type="title"/>
          </p:nvPr>
        </p:nvSpPr>
        <p:spPr/>
        <p:txBody>
          <a:bodyPr/>
          <a:lstStyle/>
          <a:p>
            <a:r>
              <a:rPr lang="en-US" dirty="0">
                <a:ea typeface="+mj-lt"/>
                <a:cs typeface="+mj-lt"/>
              </a:rPr>
              <a:t>Does not successfully complete a semester</a:t>
            </a:r>
            <a:endParaRPr lang="en-US" dirty="0"/>
          </a:p>
        </p:txBody>
      </p:sp>
      <p:sp>
        <p:nvSpPr>
          <p:cNvPr id="3" name="Content Placeholder 2">
            <a:extLst>
              <a:ext uri="{FF2B5EF4-FFF2-40B4-BE49-F238E27FC236}">
                <a16:creationId xmlns:a16="http://schemas.microsoft.com/office/drawing/2014/main" id="{99289DFE-4A25-C72B-B094-584E8B9E58F9}"/>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Steps continued</a:t>
            </a:r>
          </a:p>
          <a:p>
            <a:pPr marL="0" indent="0">
              <a:buNone/>
            </a:pPr>
            <a:r>
              <a:rPr lang="en-US" dirty="0">
                <a:ea typeface="+mn-lt"/>
                <a:cs typeface="+mn-lt"/>
              </a:rPr>
              <a:t>The DSO will contact the faculty and/or student’s academic advisor about whether opportunities for complete coursework are in alignment with immigration policy.</a:t>
            </a:r>
          </a:p>
          <a:p>
            <a:pPr marL="1200150" lvl="1" indent="-457200">
              <a:buAutoNum type="alphaLcParenR"/>
            </a:pPr>
            <a:r>
              <a:rPr lang="en-US" dirty="0">
                <a:ea typeface="+mn-lt"/>
                <a:cs typeface="+mn-lt"/>
              </a:rPr>
              <a:t>It will not be responsibility of faculty to know the status of any particular international student nor immigration policy pertaining to any student. Therefore, faculty may expect guidance from a DSO, regarding timelines and/or deadline dates that may be awarded to international students.</a:t>
            </a:r>
            <a:endParaRPr lang="en-US">
              <a:cs typeface="Calibri" panose="020F0502020204030204"/>
            </a:endParaRPr>
          </a:p>
        </p:txBody>
      </p:sp>
    </p:spTree>
    <p:extLst>
      <p:ext uri="{BB962C8B-B14F-4D97-AF65-F5344CB8AC3E}">
        <p14:creationId xmlns:p14="http://schemas.microsoft.com/office/powerpoint/2010/main" val="203842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D308-6F51-0162-5AB8-6C02A7BB90A6}"/>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ea typeface="+mj-lt"/>
                <a:cs typeface="+mj-lt"/>
              </a:rPr>
              <a:t>Becomes noncompliant with the terms of their VISA status</a:t>
            </a:r>
            <a:endParaRPr lang="en-US" sz="4100">
              <a:solidFill>
                <a:srgbClr val="262626"/>
              </a:solidFill>
            </a:endParaRPr>
          </a:p>
        </p:txBody>
      </p:sp>
      <p:graphicFrame>
        <p:nvGraphicFramePr>
          <p:cNvPr id="5" name="Content Placeholder 2">
            <a:extLst>
              <a:ext uri="{FF2B5EF4-FFF2-40B4-BE49-F238E27FC236}">
                <a16:creationId xmlns:a16="http://schemas.microsoft.com/office/drawing/2014/main" id="{B1908A67-BF57-5818-0F6D-50979EC12496}"/>
              </a:ext>
            </a:extLst>
          </p:cNvPr>
          <p:cNvGraphicFramePr>
            <a:graphicFrameLocks noGrp="1"/>
          </p:cNvGraphicFramePr>
          <p:nvPr>
            <p:ph idx="1"/>
            <p:extLst>
              <p:ext uri="{D42A27DB-BD31-4B8C-83A1-F6EECF244321}">
                <p14:modId xmlns:p14="http://schemas.microsoft.com/office/powerpoint/2010/main" val="346106084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86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D6EB-7AD3-A18B-C9BF-9990CB852977}"/>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ea typeface="+mj-lt"/>
                <a:cs typeface="+mj-lt"/>
              </a:rPr>
              <a:t>Chain of command for dealing with student grievances regarding immigration concerns</a:t>
            </a:r>
            <a:endParaRPr lang="en-US" sz="4100">
              <a:solidFill>
                <a:srgbClr val="262626"/>
              </a:solidFill>
            </a:endParaRPr>
          </a:p>
        </p:txBody>
      </p:sp>
      <p:graphicFrame>
        <p:nvGraphicFramePr>
          <p:cNvPr id="5" name="Content Placeholder 2">
            <a:extLst>
              <a:ext uri="{FF2B5EF4-FFF2-40B4-BE49-F238E27FC236}">
                <a16:creationId xmlns:a16="http://schemas.microsoft.com/office/drawing/2014/main" id="{BA823D4D-6C9C-F6E4-444E-C92E1932B999}"/>
              </a:ext>
            </a:extLst>
          </p:cNvPr>
          <p:cNvGraphicFramePr>
            <a:graphicFrameLocks noGrp="1"/>
          </p:cNvGraphicFramePr>
          <p:nvPr>
            <p:ph idx="1"/>
            <p:extLst>
              <p:ext uri="{D42A27DB-BD31-4B8C-83A1-F6EECF244321}">
                <p14:modId xmlns:p14="http://schemas.microsoft.com/office/powerpoint/2010/main" val="18565762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8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2CE0-8798-34CB-EB3C-A3667C76E31F}"/>
              </a:ext>
            </a:extLst>
          </p:cNvPr>
          <p:cNvSpPr>
            <a:spLocks noGrp="1"/>
          </p:cNvSpPr>
          <p:nvPr>
            <p:ph type="title"/>
          </p:nvPr>
        </p:nvSpPr>
        <p:spPr>
          <a:xfrm>
            <a:off x="1295402" y="982132"/>
            <a:ext cx="9601196" cy="1303867"/>
          </a:xfrm>
        </p:spPr>
        <p:txBody>
          <a:bodyPr>
            <a:normAutofit/>
          </a:bodyPr>
          <a:lstStyle/>
          <a:p>
            <a:r>
              <a:rPr lang="en-US">
                <a:solidFill>
                  <a:srgbClr val="262626"/>
                </a:solidFill>
                <a:cs typeface="Calibri Light"/>
              </a:rPr>
              <a:t>Completing "Incompletes" remotely</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B776E2B6-CA6A-3000-F543-FD3AD553C826}"/>
              </a:ext>
            </a:extLst>
          </p:cNvPr>
          <p:cNvGraphicFramePr>
            <a:graphicFrameLocks noGrp="1"/>
          </p:cNvGraphicFramePr>
          <p:nvPr>
            <p:ph idx="1"/>
            <p:extLst>
              <p:ext uri="{D42A27DB-BD31-4B8C-83A1-F6EECF244321}">
                <p14:modId xmlns:p14="http://schemas.microsoft.com/office/powerpoint/2010/main" val="306033443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68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450D0F9-10FA-AC1D-4FA9-02734EED8720}"/>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a:solidFill>
                  <a:srgbClr val="262626"/>
                </a:solidFill>
              </a:rPr>
              <a:t>Questions</a:t>
            </a:r>
          </a:p>
        </p:txBody>
      </p:sp>
      <p:sp>
        <p:nvSpPr>
          <p:cNvPr id="3" name="Content Placeholder 2">
            <a:extLst>
              <a:ext uri="{FF2B5EF4-FFF2-40B4-BE49-F238E27FC236}">
                <a16:creationId xmlns:a16="http://schemas.microsoft.com/office/drawing/2014/main" id="{B7B36244-9EB0-D51F-FDDA-9BB375A325F9}"/>
              </a:ext>
            </a:extLst>
          </p:cNvPr>
          <p:cNvSpPr>
            <a:spLocks noGrp="1"/>
          </p:cNvSpPr>
          <p:nvPr>
            <p:ph type="body" idx="1"/>
          </p:nvPr>
        </p:nvSpPr>
        <p:spPr>
          <a:xfrm>
            <a:off x="997528" y="4076944"/>
            <a:ext cx="4094017" cy="1679620"/>
          </a:xfrm>
        </p:spPr>
        <p:txBody>
          <a:bodyPr vert="horz" lIns="91440" tIns="45720" rIns="91440" bIns="45720" rtlCol="0" anchor="t">
            <a:normAutofit/>
          </a:bodyPr>
          <a:lstStyle/>
          <a:p>
            <a:endParaRPr lang="en-US" sz="2100" kern="1200" cap="none">
              <a:solidFill>
                <a:srgbClr val="000000"/>
              </a:solidFill>
              <a:effectLst/>
              <a:latin typeface="+mn-lt"/>
              <a:ea typeface="+mn-ea"/>
              <a:cs typeface="+mn-cs"/>
            </a:endParaRPr>
          </a:p>
        </p:txBody>
      </p:sp>
      <p:pic>
        <p:nvPicPr>
          <p:cNvPr id="7" name="Graphic 6" descr="Help">
            <a:extLst>
              <a:ext uri="{FF2B5EF4-FFF2-40B4-BE49-F238E27FC236}">
                <a16:creationId xmlns:a16="http://schemas.microsoft.com/office/drawing/2014/main" id="{E0072C97-65F5-F4D8-56AC-DE28056EFE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6533" y="982131"/>
            <a:ext cx="489373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8053059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484</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International Students</vt:lpstr>
      <vt:lpstr>Background: Based on actual events</vt:lpstr>
      <vt:lpstr>Outcome</vt:lpstr>
      <vt:lpstr>Does not successfully complete a semester</vt:lpstr>
      <vt:lpstr>Does not successfully complete a semester</vt:lpstr>
      <vt:lpstr>Becomes noncompliant with the terms of their VISA status</vt:lpstr>
      <vt:lpstr>Chain of command for dealing with student grievances regarding immigration concerns</vt:lpstr>
      <vt:lpstr>Completing "Incompletes" remotely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Melissa Daniels</cp:lastModifiedBy>
  <cp:revision>120</cp:revision>
  <dcterms:created xsi:type="dcterms:W3CDTF">2022-10-11T13:41:27Z</dcterms:created>
  <dcterms:modified xsi:type="dcterms:W3CDTF">2022-10-13T15:48:30Z</dcterms:modified>
</cp:coreProperties>
</file>