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287" r:id="rId3"/>
    <p:sldId id="271" r:id="rId4"/>
    <p:sldId id="270" r:id="rId5"/>
    <p:sldId id="272" r:id="rId6"/>
    <p:sldId id="273" r:id="rId7"/>
    <p:sldId id="274" r:id="rId8"/>
    <p:sldId id="275" r:id="rId9"/>
    <p:sldId id="276" r:id="rId10"/>
    <p:sldId id="277" r:id="rId11"/>
    <p:sldId id="278" r:id="rId12"/>
    <p:sldId id="279" r:id="rId13"/>
    <p:sldId id="280" r:id="rId14"/>
    <p:sldId id="281"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F4F72-3DCC-43A1-B861-8873CE650C19}" type="datetimeFigureOut">
              <a:rPr lang="en-US" smtClean="0"/>
              <a:t>12/21/2022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ADE21-9CDA-43AC-8617-017121220436}" type="slidenum">
              <a:rPr lang="en-US" smtClean="0"/>
              <a:t>‹#›</a:t>
            </a:fld>
            <a:endParaRPr lang="en-US"/>
          </a:p>
        </p:txBody>
      </p:sp>
    </p:spTree>
    <p:extLst>
      <p:ext uri="{BB962C8B-B14F-4D97-AF65-F5344CB8AC3E}">
        <p14:creationId xmlns:p14="http://schemas.microsoft.com/office/powerpoint/2010/main" val="8756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can speak more about this one**</a:t>
            </a:r>
          </a:p>
        </p:txBody>
      </p:sp>
      <p:sp>
        <p:nvSpPr>
          <p:cNvPr id="4" name="Slide Number Placeholder 3"/>
          <p:cNvSpPr>
            <a:spLocks noGrp="1"/>
          </p:cNvSpPr>
          <p:nvPr>
            <p:ph type="sldNum" sz="quarter" idx="5"/>
          </p:nvPr>
        </p:nvSpPr>
        <p:spPr/>
        <p:txBody>
          <a:bodyPr/>
          <a:lstStyle/>
          <a:p>
            <a:fld id="{8AC81867-52B6-4CDE-9170-1024E64CC6BA}" type="slidenum">
              <a:rPr lang="en-US" smtClean="0"/>
              <a:t>5</a:t>
            </a:fld>
            <a:endParaRPr lang="en-US"/>
          </a:p>
        </p:txBody>
      </p:sp>
    </p:spTree>
    <p:extLst>
      <p:ext uri="{BB962C8B-B14F-4D97-AF65-F5344CB8AC3E}">
        <p14:creationId xmlns:p14="http://schemas.microsoft.com/office/powerpoint/2010/main" val="159834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 mention specific video clips instead of full videos for students </a:t>
            </a:r>
          </a:p>
        </p:txBody>
      </p:sp>
      <p:sp>
        <p:nvSpPr>
          <p:cNvPr id="4" name="Slide Number Placeholder 3"/>
          <p:cNvSpPr>
            <a:spLocks noGrp="1"/>
          </p:cNvSpPr>
          <p:nvPr>
            <p:ph type="sldNum" sz="quarter" idx="5"/>
          </p:nvPr>
        </p:nvSpPr>
        <p:spPr/>
        <p:txBody>
          <a:bodyPr/>
          <a:lstStyle/>
          <a:p>
            <a:fld id="{8AC81867-52B6-4CDE-9170-1024E64CC6BA}" type="slidenum">
              <a:rPr lang="en-US" smtClean="0"/>
              <a:t>10</a:t>
            </a:fld>
            <a:endParaRPr lang="en-US"/>
          </a:p>
        </p:txBody>
      </p:sp>
    </p:spTree>
    <p:extLst>
      <p:ext uri="{BB962C8B-B14F-4D97-AF65-F5344CB8AC3E}">
        <p14:creationId xmlns:p14="http://schemas.microsoft.com/office/powerpoint/2010/main" val="113398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DB91-6C23-BE2E-60F8-7201FAB5A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786CBA-4BD7-FC99-E780-C7209793FB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F2D0E0-D522-1FC9-6DCB-763793E9407D}"/>
              </a:ext>
            </a:extLst>
          </p:cNvPr>
          <p:cNvSpPr>
            <a:spLocks noGrp="1"/>
          </p:cNvSpPr>
          <p:nvPr>
            <p:ph type="dt" sz="half" idx="10"/>
          </p:nvPr>
        </p:nvSpPr>
        <p:spPr/>
        <p:txBody>
          <a:bodyPr/>
          <a:lstStyle/>
          <a:p>
            <a:fld id="{D5F21AE4-62A4-4B15-94AE-520975E198D5}" type="datetimeFigureOut">
              <a:rPr lang="en-US" smtClean="0"/>
              <a:t>12/21/2022</a:t>
            </a:fld>
            <a:endParaRPr lang="en-US"/>
          </a:p>
        </p:txBody>
      </p:sp>
      <p:sp>
        <p:nvSpPr>
          <p:cNvPr id="5" name="Footer Placeholder 4">
            <a:extLst>
              <a:ext uri="{FF2B5EF4-FFF2-40B4-BE49-F238E27FC236}">
                <a16:creationId xmlns:a16="http://schemas.microsoft.com/office/drawing/2014/main" id="{A0ADA221-D470-7006-1D04-A4E71CB86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78752-1099-5F60-3EEF-CDA507527369}"/>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2954900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54795-2C1F-772D-C058-6C8CAADD5A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B9A3FD-5D0F-2792-078F-9483D804B7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FDD28-EDBD-8F27-28D8-6619E7272788}"/>
              </a:ext>
            </a:extLst>
          </p:cNvPr>
          <p:cNvSpPr>
            <a:spLocks noGrp="1"/>
          </p:cNvSpPr>
          <p:nvPr>
            <p:ph type="dt" sz="half" idx="10"/>
          </p:nvPr>
        </p:nvSpPr>
        <p:spPr/>
        <p:txBody>
          <a:bodyPr/>
          <a:lstStyle/>
          <a:p>
            <a:fld id="{D5F21AE4-62A4-4B15-94AE-520975E198D5}" type="datetimeFigureOut">
              <a:rPr lang="en-US" smtClean="0"/>
              <a:t>12/21/2022</a:t>
            </a:fld>
            <a:endParaRPr lang="en-US"/>
          </a:p>
        </p:txBody>
      </p:sp>
      <p:sp>
        <p:nvSpPr>
          <p:cNvPr id="5" name="Footer Placeholder 4">
            <a:extLst>
              <a:ext uri="{FF2B5EF4-FFF2-40B4-BE49-F238E27FC236}">
                <a16:creationId xmlns:a16="http://schemas.microsoft.com/office/drawing/2014/main" id="{41E7F286-5AB4-29DE-2DA6-B7AF57F3F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3D1AB-1305-4625-2133-5200C25EF538}"/>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154110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9701A0-AF4F-E18F-4F0A-F0DC2B33D7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F2697A-6A9A-06B0-B467-BFC648E2CD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9DF8B-57FF-1BD5-E844-90CCA8A9A591}"/>
              </a:ext>
            </a:extLst>
          </p:cNvPr>
          <p:cNvSpPr>
            <a:spLocks noGrp="1"/>
          </p:cNvSpPr>
          <p:nvPr>
            <p:ph type="dt" sz="half" idx="10"/>
          </p:nvPr>
        </p:nvSpPr>
        <p:spPr/>
        <p:txBody>
          <a:bodyPr/>
          <a:lstStyle/>
          <a:p>
            <a:fld id="{D5F21AE4-62A4-4B15-94AE-520975E198D5}" type="datetimeFigureOut">
              <a:rPr lang="en-US" smtClean="0"/>
              <a:t>12/21/2022</a:t>
            </a:fld>
            <a:endParaRPr lang="en-US"/>
          </a:p>
        </p:txBody>
      </p:sp>
      <p:sp>
        <p:nvSpPr>
          <p:cNvPr id="5" name="Footer Placeholder 4">
            <a:extLst>
              <a:ext uri="{FF2B5EF4-FFF2-40B4-BE49-F238E27FC236}">
                <a16:creationId xmlns:a16="http://schemas.microsoft.com/office/drawing/2014/main" id="{9F0879FF-6AF5-B6F3-32CE-EA9C422A7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E9CA9-B7D8-A59B-20AA-D7F10DBA18D2}"/>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285318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5446-A031-41E7-EDFC-24C958863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E74B7D-B88D-5979-A580-A8622F2734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4CCBA-C0A2-6EFB-C78D-8AC3173463EC}"/>
              </a:ext>
            </a:extLst>
          </p:cNvPr>
          <p:cNvSpPr>
            <a:spLocks noGrp="1"/>
          </p:cNvSpPr>
          <p:nvPr>
            <p:ph type="dt" sz="half" idx="10"/>
          </p:nvPr>
        </p:nvSpPr>
        <p:spPr/>
        <p:txBody>
          <a:bodyPr/>
          <a:lstStyle/>
          <a:p>
            <a:fld id="{D5F21AE4-62A4-4B15-94AE-520975E198D5}" type="datetimeFigureOut">
              <a:rPr lang="en-US" smtClean="0"/>
              <a:t>12/21/2022</a:t>
            </a:fld>
            <a:endParaRPr lang="en-US"/>
          </a:p>
        </p:txBody>
      </p:sp>
      <p:sp>
        <p:nvSpPr>
          <p:cNvPr id="5" name="Footer Placeholder 4">
            <a:extLst>
              <a:ext uri="{FF2B5EF4-FFF2-40B4-BE49-F238E27FC236}">
                <a16:creationId xmlns:a16="http://schemas.microsoft.com/office/drawing/2014/main" id="{951B973B-F338-8C02-06AE-AB0797B07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43A53-ED08-7A74-A2F1-FB7539A0343A}"/>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93863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D4BA-C7FE-C3BB-1F9B-3ABF1F079D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386F94-C0D5-8E96-33FE-64E12790E6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85DA81-B3D7-A508-4BE6-20EF20B16BC0}"/>
              </a:ext>
            </a:extLst>
          </p:cNvPr>
          <p:cNvSpPr>
            <a:spLocks noGrp="1"/>
          </p:cNvSpPr>
          <p:nvPr>
            <p:ph type="dt" sz="half" idx="10"/>
          </p:nvPr>
        </p:nvSpPr>
        <p:spPr/>
        <p:txBody>
          <a:bodyPr/>
          <a:lstStyle/>
          <a:p>
            <a:fld id="{D5F21AE4-62A4-4B15-94AE-520975E198D5}" type="datetimeFigureOut">
              <a:rPr lang="en-US" smtClean="0"/>
              <a:t>12/21/2022</a:t>
            </a:fld>
            <a:endParaRPr lang="en-US"/>
          </a:p>
        </p:txBody>
      </p:sp>
      <p:sp>
        <p:nvSpPr>
          <p:cNvPr id="5" name="Footer Placeholder 4">
            <a:extLst>
              <a:ext uri="{FF2B5EF4-FFF2-40B4-BE49-F238E27FC236}">
                <a16:creationId xmlns:a16="http://schemas.microsoft.com/office/drawing/2014/main" id="{725D431F-B23E-1A3B-F8E9-6DD5D715D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9399F-0E9B-2902-9333-69B8E7F093CA}"/>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22655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4D12-F44E-5749-DE3E-E2708F8031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0EDF5-7722-92BD-8FDB-C33718A4F5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E96AE-0ABA-75EB-1218-55B2AC5EC2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694F08-93D7-BABB-4DBB-A2926B9F80A1}"/>
              </a:ext>
            </a:extLst>
          </p:cNvPr>
          <p:cNvSpPr>
            <a:spLocks noGrp="1"/>
          </p:cNvSpPr>
          <p:nvPr>
            <p:ph type="dt" sz="half" idx="10"/>
          </p:nvPr>
        </p:nvSpPr>
        <p:spPr/>
        <p:txBody>
          <a:bodyPr/>
          <a:lstStyle/>
          <a:p>
            <a:fld id="{D5F21AE4-62A4-4B15-94AE-520975E198D5}" type="datetimeFigureOut">
              <a:rPr lang="en-US" smtClean="0"/>
              <a:t>12/21/2022</a:t>
            </a:fld>
            <a:endParaRPr lang="en-US"/>
          </a:p>
        </p:txBody>
      </p:sp>
      <p:sp>
        <p:nvSpPr>
          <p:cNvPr id="6" name="Footer Placeholder 5">
            <a:extLst>
              <a:ext uri="{FF2B5EF4-FFF2-40B4-BE49-F238E27FC236}">
                <a16:creationId xmlns:a16="http://schemas.microsoft.com/office/drawing/2014/main" id="{C90FBD8D-D384-9BB3-817E-0BE43F7864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1430F-DB69-6F7B-1FFD-5F5DA4FE3A20}"/>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328309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E4D1-E8B3-352F-33A8-76D34CF338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2AE87B-1D2B-A538-BB07-42136F3A5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F9233F-58FA-3EED-32A5-CFBEC9A61C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B066C0-E4B4-5DF9-A47B-784E526ABA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64FA3-67ED-B81E-F804-E3B5BC61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0CB73E-0CF9-622A-D028-558A9955184A}"/>
              </a:ext>
            </a:extLst>
          </p:cNvPr>
          <p:cNvSpPr>
            <a:spLocks noGrp="1"/>
          </p:cNvSpPr>
          <p:nvPr>
            <p:ph type="dt" sz="half" idx="10"/>
          </p:nvPr>
        </p:nvSpPr>
        <p:spPr/>
        <p:txBody>
          <a:bodyPr/>
          <a:lstStyle/>
          <a:p>
            <a:fld id="{D5F21AE4-62A4-4B15-94AE-520975E198D5}" type="datetimeFigureOut">
              <a:rPr lang="en-US" smtClean="0"/>
              <a:t>12/21/2022</a:t>
            </a:fld>
            <a:endParaRPr lang="en-US"/>
          </a:p>
        </p:txBody>
      </p:sp>
      <p:sp>
        <p:nvSpPr>
          <p:cNvPr id="8" name="Footer Placeholder 7">
            <a:extLst>
              <a:ext uri="{FF2B5EF4-FFF2-40B4-BE49-F238E27FC236}">
                <a16:creationId xmlns:a16="http://schemas.microsoft.com/office/drawing/2014/main" id="{C5AB4123-9131-156C-A964-C1B8804599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7C00D3-CAD5-45C2-6B91-CE25FE77A6FB}"/>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413244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05E2-2CAB-0E01-D429-51463C53CA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CAACF-FC39-6AAE-3F06-DFCE4DB3C4D1}"/>
              </a:ext>
            </a:extLst>
          </p:cNvPr>
          <p:cNvSpPr>
            <a:spLocks noGrp="1"/>
          </p:cNvSpPr>
          <p:nvPr>
            <p:ph type="dt" sz="half" idx="10"/>
          </p:nvPr>
        </p:nvSpPr>
        <p:spPr/>
        <p:txBody>
          <a:bodyPr/>
          <a:lstStyle/>
          <a:p>
            <a:fld id="{D5F21AE4-62A4-4B15-94AE-520975E198D5}" type="datetimeFigureOut">
              <a:rPr lang="en-US" smtClean="0"/>
              <a:t>12/21/2022</a:t>
            </a:fld>
            <a:endParaRPr lang="en-US"/>
          </a:p>
        </p:txBody>
      </p:sp>
      <p:sp>
        <p:nvSpPr>
          <p:cNvPr id="4" name="Footer Placeholder 3">
            <a:extLst>
              <a:ext uri="{FF2B5EF4-FFF2-40B4-BE49-F238E27FC236}">
                <a16:creationId xmlns:a16="http://schemas.microsoft.com/office/drawing/2014/main" id="{58A3B358-3CB7-18DE-2E2D-419BA01E0B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509D19-30F8-2D5D-1E63-447BB73E91D0}"/>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404230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3A55B2-F10D-5E5C-F7AA-D9C97C8D3346}"/>
              </a:ext>
            </a:extLst>
          </p:cNvPr>
          <p:cNvSpPr>
            <a:spLocks noGrp="1"/>
          </p:cNvSpPr>
          <p:nvPr>
            <p:ph type="dt" sz="half" idx="10"/>
          </p:nvPr>
        </p:nvSpPr>
        <p:spPr/>
        <p:txBody>
          <a:bodyPr/>
          <a:lstStyle/>
          <a:p>
            <a:fld id="{D5F21AE4-62A4-4B15-94AE-520975E198D5}" type="datetimeFigureOut">
              <a:rPr lang="en-US" smtClean="0"/>
              <a:t>12/21/2022</a:t>
            </a:fld>
            <a:endParaRPr lang="en-US"/>
          </a:p>
        </p:txBody>
      </p:sp>
      <p:sp>
        <p:nvSpPr>
          <p:cNvPr id="3" name="Footer Placeholder 2">
            <a:extLst>
              <a:ext uri="{FF2B5EF4-FFF2-40B4-BE49-F238E27FC236}">
                <a16:creationId xmlns:a16="http://schemas.microsoft.com/office/drawing/2014/main" id="{A8473053-70C6-7A93-FB23-4A88E950C8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6ED460-5314-386A-AAF5-F25508F1B4F6}"/>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198567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E8C-644E-5460-FB96-0341F15699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9B7F30-4D07-E33B-A38D-D2A204E9A2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136B60-6164-E660-163D-BC3F12E4C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C18593-EE16-D403-F024-FC475077CD85}"/>
              </a:ext>
            </a:extLst>
          </p:cNvPr>
          <p:cNvSpPr>
            <a:spLocks noGrp="1"/>
          </p:cNvSpPr>
          <p:nvPr>
            <p:ph type="dt" sz="half" idx="10"/>
          </p:nvPr>
        </p:nvSpPr>
        <p:spPr/>
        <p:txBody>
          <a:bodyPr/>
          <a:lstStyle/>
          <a:p>
            <a:fld id="{D5F21AE4-62A4-4B15-94AE-520975E198D5}" type="datetimeFigureOut">
              <a:rPr lang="en-US" smtClean="0"/>
              <a:t>12/21/2022</a:t>
            </a:fld>
            <a:endParaRPr lang="en-US"/>
          </a:p>
        </p:txBody>
      </p:sp>
      <p:sp>
        <p:nvSpPr>
          <p:cNvPr id="6" name="Footer Placeholder 5">
            <a:extLst>
              <a:ext uri="{FF2B5EF4-FFF2-40B4-BE49-F238E27FC236}">
                <a16:creationId xmlns:a16="http://schemas.microsoft.com/office/drawing/2014/main" id="{3E444A6F-D9A1-DF15-946D-89D13CF89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DB62D1-0ED6-A16B-0314-29EF8F8B8AE1}"/>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256469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8DA7-E018-563C-AEA2-66DA1D146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5917A6-65F6-9269-33D3-79B9A4BE8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DF2E9-22B8-5C79-9704-D9DAAC369E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8959E-4A21-48D0-01B3-DFEB4BDBB22A}"/>
              </a:ext>
            </a:extLst>
          </p:cNvPr>
          <p:cNvSpPr>
            <a:spLocks noGrp="1"/>
          </p:cNvSpPr>
          <p:nvPr>
            <p:ph type="dt" sz="half" idx="10"/>
          </p:nvPr>
        </p:nvSpPr>
        <p:spPr/>
        <p:txBody>
          <a:bodyPr/>
          <a:lstStyle/>
          <a:p>
            <a:fld id="{D5F21AE4-62A4-4B15-94AE-520975E198D5}" type="datetimeFigureOut">
              <a:rPr lang="en-US" smtClean="0"/>
              <a:t>12/21/2022</a:t>
            </a:fld>
            <a:endParaRPr lang="en-US"/>
          </a:p>
        </p:txBody>
      </p:sp>
      <p:sp>
        <p:nvSpPr>
          <p:cNvPr id="6" name="Footer Placeholder 5">
            <a:extLst>
              <a:ext uri="{FF2B5EF4-FFF2-40B4-BE49-F238E27FC236}">
                <a16:creationId xmlns:a16="http://schemas.microsoft.com/office/drawing/2014/main" id="{73CC8E0B-5D99-1413-6E84-B6AB2DB20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587D4-4A53-8EB7-BCCF-E2F94158579E}"/>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137921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9ED79D-BA82-65FA-D2FC-D6FB8EB71B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00070B-AE5D-09D9-02B4-6EBE4C7D9F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7AABC-EF97-DBB8-5081-7BCFEB7D9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21AE4-62A4-4B15-94AE-520975E198D5}" type="datetimeFigureOut">
              <a:rPr lang="en-US" smtClean="0"/>
              <a:t>12/21/2022</a:t>
            </a:fld>
            <a:endParaRPr lang="en-US"/>
          </a:p>
        </p:txBody>
      </p:sp>
      <p:sp>
        <p:nvSpPr>
          <p:cNvPr id="5" name="Footer Placeholder 4">
            <a:extLst>
              <a:ext uri="{FF2B5EF4-FFF2-40B4-BE49-F238E27FC236}">
                <a16:creationId xmlns:a16="http://schemas.microsoft.com/office/drawing/2014/main" id="{BA415129-4649-C4F2-5FAC-E764B2EA9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A1F3F1-D45C-62BD-115A-157143351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76D99-2986-4E7E-9EEA-7D4DE2536D2A}" type="slidenum">
              <a:rPr lang="en-US" smtClean="0"/>
              <a:t>‹#›</a:t>
            </a:fld>
            <a:endParaRPr lang="en-US"/>
          </a:p>
        </p:txBody>
      </p:sp>
    </p:spTree>
    <p:extLst>
      <p:ext uri="{BB962C8B-B14F-4D97-AF65-F5344CB8AC3E}">
        <p14:creationId xmlns:p14="http://schemas.microsoft.com/office/powerpoint/2010/main" val="87275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Intentional Course Design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7100515" y="4455621"/>
            <a:ext cx="3578088" cy="1238616"/>
          </a:xfrm>
        </p:spPr>
        <p:txBody>
          <a:bodyPr>
            <a:normAutofit/>
          </a:bodyPr>
          <a:lstStyle/>
          <a:p>
            <a:r>
              <a:rPr lang="en-US" dirty="0"/>
              <a:t>Melissa Daniels and Jennifer miller </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6096000" cy="6857990"/>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D385-A2BF-F185-F9AB-8C5F291CF5C5}"/>
              </a:ext>
            </a:extLst>
          </p:cNvPr>
          <p:cNvSpPr>
            <a:spLocks noGrp="1"/>
          </p:cNvSpPr>
          <p:nvPr>
            <p:ph type="title"/>
          </p:nvPr>
        </p:nvSpPr>
        <p:spPr/>
        <p:txBody>
          <a:bodyPr/>
          <a:lstStyle/>
          <a:p>
            <a:pPr algn="ctr"/>
            <a:r>
              <a:rPr lang="en-US" dirty="0"/>
              <a:t>Step three: Develop teaching methods and tools</a:t>
            </a:r>
          </a:p>
        </p:txBody>
      </p:sp>
      <p:sp>
        <p:nvSpPr>
          <p:cNvPr id="3" name="Content Placeholder 2">
            <a:extLst>
              <a:ext uri="{FF2B5EF4-FFF2-40B4-BE49-F238E27FC236}">
                <a16:creationId xmlns:a16="http://schemas.microsoft.com/office/drawing/2014/main" id="{A3540CEA-0E18-67A8-1C1A-2531F77710E9}"/>
              </a:ext>
            </a:extLst>
          </p:cNvPr>
          <p:cNvSpPr>
            <a:spLocks noGrp="1"/>
          </p:cNvSpPr>
          <p:nvPr>
            <p:ph idx="1"/>
          </p:nvPr>
        </p:nvSpPr>
        <p:spPr>
          <a:xfrm>
            <a:off x="1097280" y="2108201"/>
            <a:ext cx="10058400" cy="3926839"/>
          </a:xfrm>
        </p:spPr>
        <p:txBody>
          <a:bodyPr>
            <a:normAutofit/>
          </a:bodyPr>
          <a:lstStyle/>
          <a:p>
            <a:r>
              <a:rPr lang="en-US" sz="2400" dirty="0"/>
              <a:t>Consider the following questions/suggestions: </a:t>
            </a:r>
          </a:p>
          <a:p>
            <a:r>
              <a:rPr lang="en-US" sz="2400" dirty="0"/>
              <a:t>What is your teaching style? How will you apply or adapt your style to suit the learning objectives, the size of the class, and the types of students who are likely to enroll? </a:t>
            </a:r>
          </a:p>
          <a:p>
            <a:r>
              <a:rPr lang="en-US" sz="2400" dirty="0"/>
              <a:t>What types of teaching methods will best fulfill your learning objectives? </a:t>
            </a:r>
          </a:p>
          <a:p>
            <a:r>
              <a:rPr lang="en-US" sz="2400" dirty="0"/>
              <a:t>When deciding about technology use, identify specific goals that tech will help you reach – how will you integrate this technology? </a:t>
            </a:r>
          </a:p>
          <a:p>
            <a:r>
              <a:rPr lang="en-US" sz="2400" dirty="0"/>
              <a:t>How are you using video recordings in your classroom? </a:t>
            </a:r>
          </a:p>
        </p:txBody>
      </p:sp>
    </p:spTree>
    <p:extLst>
      <p:ext uri="{BB962C8B-B14F-4D97-AF65-F5344CB8AC3E}">
        <p14:creationId xmlns:p14="http://schemas.microsoft.com/office/powerpoint/2010/main" val="308056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805CB-B787-4A6E-2604-50EEF1355074}"/>
              </a:ext>
            </a:extLst>
          </p:cNvPr>
          <p:cNvSpPr>
            <a:spLocks noGrp="1"/>
          </p:cNvSpPr>
          <p:nvPr>
            <p:ph type="title"/>
          </p:nvPr>
        </p:nvSpPr>
        <p:spPr/>
        <p:txBody>
          <a:bodyPr/>
          <a:lstStyle/>
          <a:p>
            <a:pPr algn="ctr"/>
            <a:r>
              <a:rPr lang="en-US" dirty="0"/>
              <a:t>Step four: Determine how you will evaluate student learning </a:t>
            </a:r>
          </a:p>
        </p:txBody>
      </p:sp>
      <p:sp>
        <p:nvSpPr>
          <p:cNvPr id="3" name="Content Placeholder 2">
            <a:extLst>
              <a:ext uri="{FF2B5EF4-FFF2-40B4-BE49-F238E27FC236}">
                <a16:creationId xmlns:a16="http://schemas.microsoft.com/office/drawing/2014/main" id="{BBCBBCB0-7A4B-8AD7-B292-CBCCEC1D4F77}"/>
              </a:ext>
            </a:extLst>
          </p:cNvPr>
          <p:cNvSpPr>
            <a:spLocks noGrp="1"/>
          </p:cNvSpPr>
          <p:nvPr>
            <p:ph idx="1"/>
          </p:nvPr>
        </p:nvSpPr>
        <p:spPr/>
        <p:txBody>
          <a:bodyPr>
            <a:normAutofit/>
          </a:bodyPr>
          <a:lstStyle/>
          <a:p>
            <a:r>
              <a:rPr lang="en-US" sz="2800" dirty="0"/>
              <a:t>Plan assessments (assignments, exams) The evaluation MUST go hand-in-hand with learning objectives</a:t>
            </a:r>
          </a:p>
          <a:p>
            <a:r>
              <a:rPr lang="en-US" sz="2800" dirty="0"/>
              <a:t>With that same train of thought, homework and class activities leading up to the exam must include questions that require the same skills that will be on assessments.</a:t>
            </a:r>
          </a:p>
        </p:txBody>
      </p:sp>
    </p:spTree>
    <p:extLst>
      <p:ext uri="{BB962C8B-B14F-4D97-AF65-F5344CB8AC3E}">
        <p14:creationId xmlns:p14="http://schemas.microsoft.com/office/powerpoint/2010/main" val="69578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805CB-B787-4A6E-2604-50EEF1355074}"/>
              </a:ext>
            </a:extLst>
          </p:cNvPr>
          <p:cNvSpPr>
            <a:spLocks noGrp="1"/>
          </p:cNvSpPr>
          <p:nvPr>
            <p:ph type="title"/>
          </p:nvPr>
        </p:nvSpPr>
        <p:spPr/>
        <p:txBody>
          <a:bodyPr/>
          <a:lstStyle/>
          <a:p>
            <a:pPr algn="ctr"/>
            <a:r>
              <a:rPr lang="en-US" dirty="0"/>
              <a:t>Step four: Determine how you will evaluate student learning </a:t>
            </a:r>
          </a:p>
        </p:txBody>
      </p:sp>
      <p:sp>
        <p:nvSpPr>
          <p:cNvPr id="3" name="Content Placeholder 2">
            <a:extLst>
              <a:ext uri="{FF2B5EF4-FFF2-40B4-BE49-F238E27FC236}">
                <a16:creationId xmlns:a16="http://schemas.microsoft.com/office/drawing/2014/main" id="{BBCBBCB0-7A4B-8AD7-B292-CBCCEC1D4F77}"/>
              </a:ext>
            </a:extLst>
          </p:cNvPr>
          <p:cNvSpPr>
            <a:spLocks noGrp="1"/>
          </p:cNvSpPr>
          <p:nvPr>
            <p:ph idx="1"/>
          </p:nvPr>
        </p:nvSpPr>
        <p:spPr/>
        <p:txBody>
          <a:bodyPr>
            <a:normAutofit/>
          </a:bodyPr>
          <a:lstStyle/>
          <a:p>
            <a:r>
              <a:rPr lang="en-US" sz="2800" dirty="0"/>
              <a:t>Questions to consider:</a:t>
            </a:r>
          </a:p>
          <a:p>
            <a:r>
              <a:rPr lang="en-US" sz="2800" dirty="0"/>
              <a:t>Do the assignments reflect and help achieve learning objectives?</a:t>
            </a:r>
          </a:p>
          <a:p>
            <a:r>
              <a:rPr lang="en-US" sz="2800" dirty="0"/>
              <a:t>Do exams and quizzes reflect learning objectives? </a:t>
            </a:r>
          </a:p>
          <a:p>
            <a:r>
              <a:rPr lang="en-US" sz="2800" dirty="0"/>
              <a:t>Will the students have an opportunity to acquire and practice the skills required for exams and major assignments? </a:t>
            </a:r>
          </a:p>
        </p:txBody>
      </p:sp>
    </p:spTree>
    <p:extLst>
      <p:ext uri="{BB962C8B-B14F-4D97-AF65-F5344CB8AC3E}">
        <p14:creationId xmlns:p14="http://schemas.microsoft.com/office/powerpoint/2010/main" val="1233155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282C8-1873-806D-B014-E8E8E650C48C}"/>
              </a:ext>
            </a:extLst>
          </p:cNvPr>
          <p:cNvSpPr>
            <a:spLocks noGrp="1"/>
          </p:cNvSpPr>
          <p:nvPr>
            <p:ph type="title"/>
          </p:nvPr>
        </p:nvSpPr>
        <p:spPr/>
        <p:txBody>
          <a:bodyPr/>
          <a:lstStyle/>
          <a:p>
            <a:pPr algn="ctr"/>
            <a:r>
              <a:rPr lang="en-US" dirty="0"/>
              <a:t>Step five: Select text(s) and other materials</a:t>
            </a:r>
          </a:p>
        </p:txBody>
      </p:sp>
      <p:sp>
        <p:nvSpPr>
          <p:cNvPr id="3" name="Content Placeholder 2">
            <a:extLst>
              <a:ext uri="{FF2B5EF4-FFF2-40B4-BE49-F238E27FC236}">
                <a16:creationId xmlns:a16="http://schemas.microsoft.com/office/drawing/2014/main" id="{7C35AF73-440E-C942-6489-50366D9E9528}"/>
              </a:ext>
            </a:extLst>
          </p:cNvPr>
          <p:cNvSpPr>
            <a:spLocks noGrp="1"/>
          </p:cNvSpPr>
          <p:nvPr>
            <p:ph idx="1"/>
          </p:nvPr>
        </p:nvSpPr>
        <p:spPr/>
        <p:txBody>
          <a:bodyPr>
            <a:normAutofit/>
          </a:bodyPr>
          <a:lstStyle/>
          <a:p>
            <a:r>
              <a:rPr lang="en-US" sz="2400" dirty="0"/>
              <a:t>Decide whether the learning objectives will be best met by using a published text or a course reader that compiles material published elsewhere.</a:t>
            </a:r>
          </a:p>
          <a:p>
            <a:r>
              <a:rPr lang="en-US" sz="2400" dirty="0"/>
              <a:t>Take cost into account: could you potentially use an open educational resource?</a:t>
            </a:r>
          </a:p>
          <a:p>
            <a:r>
              <a:rPr lang="en-US" sz="2400" dirty="0"/>
              <a:t>If you’re interested in looking into free resources, contact Cyd Dyer, the librarian, who can point you in the right direction – there will also be mini-sessions this month about accessibility to free resources you could be using! </a:t>
            </a:r>
          </a:p>
        </p:txBody>
      </p:sp>
    </p:spTree>
    <p:extLst>
      <p:ext uri="{BB962C8B-B14F-4D97-AF65-F5344CB8AC3E}">
        <p14:creationId xmlns:p14="http://schemas.microsoft.com/office/powerpoint/2010/main" val="56358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E05E-5826-797A-5124-85B311365F36}"/>
              </a:ext>
            </a:extLst>
          </p:cNvPr>
          <p:cNvSpPr>
            <a:spLocks noGrp="1"/>
          </p:cNvSpPr>
          <p:nvPr>
            <p:ph type="title"/>
          </p:nvPr>
        </p:nvSpPr>
        <p:spPr/>
        <p:txBody>
          <a:bodyPr/>
          <a:lstStyle/>
          <a:p>
            <a:pPr algn="ctr"/>
            <a:r>
              <a:rPr lang="en-US" dirty="0"/>
              <a:t>Step six: Define course policies</a:t>
            </a:r>
          </a:p>
        </p:txBody>
      </p:sp>
      <p:sp>
        <p:nvSpPr>
          <p:cNvPr id="3" name="Content Placeholder 2">
            <a:extLst>
              <a:ext uri="{FF2B5EF4-FFF2-40B4-BE49-F238E27FC236}">
                <a16:creationId xmlns:a16="http://schemas.microsoft.com/office/drawing/2014/main" id="{2C0CF2EA-3EBB-25EA-D491-683A885C2AD2}"/>
              </a:ext>
            </a:extLst>
          </p:cNvPr>
          <p:cNvSpPr>
            <a:spLocks noGrp="1"/>
          </p:cNvSpPr>
          <p:nvPr>
            <p:ph idx="1"/>
          </p:nvPr>
        </p:nvSpPr>
        <p:spPr/>
        <p:txBody>
          <a:bodyPr>
            <a:normAutofit/>
          </a:bodyPr>
          <a:lstStyle/>
          <a:p>
            <a:r>
              <a:rPr lang="en-US" sz="2400" dirty="0"/>
              <a:t>Determine how you will grade all required work, including assignments, papers, exams, and, if applicable, attendance/participation</a:t>
            </a:r>
          </a:p>
          <a:p>
            <a:r>
              <a:rPr lang="en-US" sz="2400" dirty="0"/>
              <a:t>It is strongly recommended to have your gradebook set up the way you want it BEFORE the semester begins – much less of a headache! </a:t>
            </a:r>
          </a:p>
          <a:p>
            <a:r>
              <a:rPr lang="en-US" sz="2400" dirty="0"/>
              <a:t>Decide ahead of time how you will deal with issues of tardiness, attendance problems, late work, and requests for extensions or rescheduling exams. </a:t>
            </a:r>
            <a:endParaRPr lang="en-US" sz="2400" b="1" dirty="0"/>
          </a:p>
          <a:p>
            <a:r>
              <a:rPr lang="en-US" sz="2400" dirty="0"/>
              <a:t>Develop strategies for preventing and responding to plagiarism and cheating. </a:t>
            </a:r>
          </a:p>
        </p:txBody>
      </p:sp>
    </p:spTree>
    <p:extLst>
      <p:ext uri="{BB962C8B-B14F-4D97-AF65-F5344CB8AC3E}">
        <p14:creationId xmlns:p14="http://schemas.microsoft.com/office/powerpoint/2010/main" val="313504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85704-42E5-0D4A-37D2-DB27D72D2727}"/>
              </a:ext>
            </a:extLst>
          </p:cNvPr>
          <p:cNvSpPr txBox="1"/>
          <p:nvPr/>
        </p:nvSpPr>
        <p:spPr>
          <a:xfrm>
            <a:off x="294198" y="389614"/>
            <a:ext cx="11562522" cy="4985980"/>
          </a:xfrm>
          <a:prstGeom prst="rect">
            <a:avLst/>
          </a:prstGeom>
          <a:noFill/>
        </p:spPr>
        <p:txBody>
          <a:bodyPr wrap="square" rtlCol="0">
            <a:spAutoFit/>
          </a:bodyPr>
          <a:lstStyle/>
          <a:p>
            <a:r>
              <a:rPr lang="en-US" sz="3600" b="1" dirty="0"/>
              <a:t>Step seven: Develop the course schedule</a:t>
            </a:r>
          </a:p>
          <a:p>
            <a:r>
              <a:rPr lang="en-US" sz="2400" dirty="0"/>
              <a:t>Allow time for active learning to occur during class, and time for students to complete major assignments and prepare for exams </a:t>
            </a:r>
          </a:p>
          <a:p>
            <a:endParaRPr lang="en-US" sz="3600" dirty="0"/>
          </a:p>
          <a:p>
            <a:r>
              <a:rPr lang="en-US" sz="3600" b="1" dirty="0"/>
              <a:t>Step eight: Write the course syllabus</a:t>
            </a:r>
          </a:p>
          <a:p>
            <a:endParaRPr lang="en-US" sz="3600" dirty="0"/>
          </a:p>
          <a:p>
            <a:r>
              <a:rPr lang="en-US" sz="3600" b="1" dirty="0"/>
              <a:t>Step nine: Refine the course design – </a:t>
            </a:r>
          </a:p>
          <a:p>
            <a:r>
              <a:rPr lang="en-US" sz="2400" dirty="0"/>
              <a:t>Spend some time reflecting over what your course looks like</a:t>
            </a:r>
          </a:p>
          <a:p>
            <a:r>
              <a:rPr lang="en-US" sz="2400" dirty="0"/>
              <a:t>As you plan and revise courses, remember the importance of teaching core concepts and critical thinking skills – don’t focus solely on content! </a:t>
            </a:r>
          </a:p>
          <a:p>
            <a:endParaRPr lang="en-US" dirty="0"/>
          </a:p>
        </p:txBody>
      </p:sp>
    </p:spTree>
    <p:extLst>
      <p:ext uri="{BB962C8B-B14F-4D97-AF65-F5344CB8AC3E}">
        <p14:creationId xmlns:p14="http://schemas.microsoft.com/office/powerpoint/2010/main" val="15309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688B-9965-0F69-B095-E83DE8EB9B97}"/>
              </a:ext>
            </a:extLst>
          </p:cNvPr>
          <p:cNvSpPr>
            <a:spLocks noGrp="1"/>
          </p:cNvSpPr>
          <p:nvPr>
            <p:ph type="title"/>
          </p:nvPr>
        </p:nvSpPr>
        <p:spPr/>
        <p:txBody>
          <a:bodyPr/>
          <a:lstStyle/>
          <a:p>
            <a:pPr algn="ctr"/>
            <a:r>
              <a:rPr lang="en-US" dirty="0"/>
              <a:t>The big question we’re addressing today: </a:t>
            </a:r>
          </a:p>
        </p:txBody>
      </p:sp>
      <p:sp>
        <p:nvSpPr>
          <p:cNvPr id="3" name="Content Placeholder 2">
            <a:extLst>
              <a:ext uri="{FF2B5EF4-FFF2-40B4-BE49-F238E27FC236}">
                <a16:creationId xmlns:a16="http://schemas.microsoft.com/office/drawing/2014/main" id="{8D33EB01-BFDD-CCEF-FF9E-9514722FD135}"/>
              </a:ext>
            </a:extLst>
          </p:cNvPr>
          <p:cNvSpPr>
            <a:spLocks noGrp="1"/>
          </p:cNvSpPr>
          <p:nvPr>
            <p:ph idx="1"/>
          </p:nvPr>
        </p:nvSpPr>
        <p:spPr/>
        <p:txBody>
          <a:bodyPr>
            <a:normAutofit/>
          </a:bodyPr>
          <a:lstStyle/>
          <a:p>
            <a:pPr algn="ctr"/>
            <a:r>
              <a:rPr lang="en-US" sz="3600" dirty="0"/>
              <a:t>How can the act of course design help with student engagement, and also lead to less work for instructors during the semester? </a:t>
            </a:r>
          </a:p>
        </p:txBody>
      </p:sp>
    </p:spTree>
    <p:extLst>
      <p:ext uri="{BB962C8B-B14F-4D97-AF65-F5344CB8AC3E}">
        <p14:creationId xmlns:p14="http://schemas.microsoft.com/office/powerpoint/2010/main" val="155201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27214-0015-B593-616C-C644D05A1E0F}"/>
              </a:ext>
            </a:extLst>
          </p:cNvPr>
          <p:cNvSpPr>
            <a:spLocks noGrp="1"/>
          </p:cNvSpPr>
          <p:nvPr>
            <p:ph type="title"/>
          </p:nvPr>
        </p:nvSpPr>
        <p:spPr/>
        <p:txBody>
          <a:bodyPr/>
          <a:lstStyle/>
          <a:p>
            <a:pPr algn="ctr"/>
            <a:r>
              <a:rPr lang="en-US" dirty="0"/>
              <a:t>Why is strong course design so important? </a:t>
            </a:r>
          </a:p>
        </p:txBody>
      </p:sp>
      <p:sp>
        <p:nvSpPr>
          <p:cNvPr id="3" name="Content Placeholder 2">
            <a:extLst>
              <a:ext uri="{FF2B5EF4-FFF2-40B4-BE49-F238E27FC236}">
                <a16:creationId xmlns:a16="http://schemas.microsoft.com/office/drawing/2014/main" id="{20DF7B7D-6AFD-D638-8096-746F5ED673C4}"/>
              </a:ext>
            </a:extLst>
          </p:cNvPr>
          <p:cNvSpPr>
            <a:spLocks noGrp="1"/>
          </p:cNvSpPr>
          <p:nvPr>
            <p:ph idx="1"/>
          </p:nvPr>
        </p:nvSpPr>
        <p:spPr/>
        <p:txBody>
          <a:bodyPr>
            <a:normAutofit/>
          </a:bodyPr>
          <a:lstStyle/>
          <a:p>
            <a:r>
              <a:rPr lang="en-US" sz="2400" dirty="0"/>
              <a:t>Strong course design gives a lot more intentionality to your class – students know their expected outcomes from the beginning.</a:t>
            </a:r>
          </a:p>
          <a:p>
            <a:r>
              <a:rPr lang="en-US" sz="2400" dirty="0"/>
              <a:t>Helps narrow down content to what students REALLY need to know in order to be proficient in your course. </a:t>
            </a:r>
          </a:p>
          <a:p>
            <a:r>
              <a:rPr lang="en-US" sz="2400" dirty="0"/>
              <a:t>Easier to create relevant assessments and activities that lead to more in-depth learning.</a:t>
            </a:r>
          </a:p>
          <a:p>
            <a:r>
              <a:rPr lang="en-US" sz="2400" dirty="0"/>
              <a:t>Student engagement increases because they can see the “end goal” and the “why” behind everything they’re doing! </a:t>
            </a:r>
          </a:p>
        </p:txBody>
      </p:sp>
    </p:spTree>
    <p:extLst>
      <p:ext uri="{BB962C8B-B14F-4D97-AF65-F5344CB8AC3E}">
        <p14:creationId xmlns:p14="http://schemas.microsoft.com/office/powerpoint/2010/main" val="2996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C740-D1F9-FA0F-2FA4-DBA4354B60F9}"/>
              </a:ext>
            </a:extLst>
          </p:cNvPr>
          <p:cNvSpPr>
            <a:spLocks noGrp="1"/>
          </p:cNvSpPr>
          <p:nvPr>
            <p:ph type="title"/>
          </p:nvPr>
        </p:nvSpPr>
        <p:spPr/>
        <p:txBody>
          <a:bodyPr/>
          <a:lstStyle/>
          <a:p>
            <a:r>
              <a:rPr lang="en-US" dirty="0"/>
              <a:t>Major components to consider when designing a course, in order: </a:t>
            </a:r>
          </a:p>
        </p:txBody>
      </p:sp>
      <p:sp>
        <p:nvSpPr>
          <p:cNvPr id="3" name="Content Placeholder 2">
            <a:extLst>
              <a:ext uri="{FF2B5EF4-FFF2-40B4-BE49-F238E27FC236}">
                <a16:creationId xmlns:a16="http://schemas.microsoft.com/office/drawing/2014/main" id="{0B32FB25-905D-8AD9-58D8-A7B116DC18E6}"/>
              </a:ext>
            </a:extLst>
          </p:cNvPr>
          <p:cNvSpPr>
            <a:spLocks noGrp="1"/>
          </p:cNvSpPr>
          <p:nvPr>
            <p:ph sz="half" idx="1"/>
          </p:nvPr>
        </p:nvSpPr>
        <p:spPr/>
        <p:txBody>
          <a:bodyPr/>
          <a:lstStyle/>
          <a:p>
            <a:pPr>
              <a:buFont typeface="Wingdings" panose="05000000000000000000" pitchFamily="2" charset="2"/>
              <a:buChar char="q"/>
            </a:pPr>
            <a:r>
              <a:rPr lang="en-US" sz="2400" dirty="0"/>
              <a:t> Create learning objectives.</a:t>
            </a:r>
          </a:p>
          <a:p>
            <a:pPr>
              <a:buFont typeface="Wingdings" panose="05000000000000000000" pitchFamily="2" charset="2"/>
              <a:buChar char="q"/>
            </a:pPr>
            <a:r>
              <a:rPr lang="en-US" sz="2400" dirty="0"/>
              <a:t> Determine course content.</a:t>
            </a:r>
          </a:p>
          <a:p>
            <a:pPr>
              <a:buFont typeface="Wingdings" panose="05000000000000000000" pitchFamily="2" charset="2"/>
              <a:buChar char="q"/>
            </a:pPr>
            <a:r>
              <a:rPr lang="en-US" sz="2400" dirty="0"/>
              <a:t> Develop teaching methods and tools. </a:t>
            </a:r>
          </a:p>
          <a:p>
            <a:pPr>
              <a:buFont typeface="Wingdings" panose="05000000000000000000" pitchFamily="2" charset="2"/>
              <a:buChar char="q"/>
            </a:pPr>
            <a:r>
              <a:rPr lang="en-US" sz="2400" dirty="0"/>
              <a:t> Determine how you will evaluate student learning.</a:t>
            </a:r>
          </a:p>
          <a:p>
            <a:pPr>
              <a:buFont typeface="Wingdings" panose="05000000000000000000" pitchFamily="2" charset="2"/>
              <a:buChar char="q"/>
            </a:pPr>
            <a:r>
              <a:rPr lang="en-US" sz="2400" dirty="0"/>
              <a:t> Select text(s) and other materials.</a:t>
            </a:r>
          </a:p>
          <a:p>
            <a:endParaRPr lang="en-US" dirty="0"/>
          </a:p>
        </p:txBody>
      </p:sp>
      <p:sp>
        <p:nvSpPr>
          <p:cNvPr id="4" name="Content Placeholder 3">
            <a:extLst>
              <a:ext uri="{FF2B5EF4-FFF2-40B4-BE49-F238E27FC236}">
                <a16:creationId xmlns:a16="http://schemas.microsoft.com/office/drawing/2014/main" id="{9DA8D3B9-CF00-8CF1-D779-F3627BB1AAC0}"/>
              </a:ext>
            </a:extLst>
          </p:cNvPr>
          <p:cNvSpPr>
            <a:spLocks noGrp="1"/>
          </p:cNvSpPr>
          <p:nvPr>
            <p:ph sz="half" idx="2"/>
          </p:nvPr>
        </p:nvSpPr>
        <p:spPr/>
        <p:txBody>
          <a:bodyPr/>
          <a:lstStyle/>
          <a:p>
            <a:pPr>
              <a:buFont typeface="Wingdings" panose="05000000000000000000" pitchFamily="2" charset="2"/>
              <a:buChar char="q"/>
            </a:pPr>
            <a:r>
              <a:rPr lang="en-US" sz="2400" dirty="0"/>
              <a:t>Define course policies.</a:t>
            </a:r>
          </a:p>
          <a:p>
            <a:pPr>
              <a:buFont typeface="Wingdings" panose="05000000000000000000" pitchFamily="2" charset="2"/>
              <a:buChar char="q"/>
            </a:pPr>
            <a:r>
              <a:rPr lang="en-US" sz="2400" dirty="0"/>
              <a:t> Develop the course schedule.</a:t>
            </a:r>
          </a:p>
          <a:p>
            <a:pPr>
              <a:buFont typeface="Wingdings" panose="05000000000000000000" pitchFamily="2" charset="2"/>
              <a:buChar char="q"/>
            </a:pPr>
            <a:r>
              <a:rPr lang="en-US" sz="2400" dirty="0"/>
              <a:t>Write the course syllabus.</a:t>
            </a:r>
          </a:p>
          <a:p>
            <a:pPr>
              <a:buFont typeface="Wingdings" panose="05000000000000000000" pitchFamily="2" charset="2"/>
              <a:buChar char="q"/>
            </a:pPr>
            <a:r>
              <a:rPr lang="en-US" sz="2400" dirty="0"/>
              <a:t>Refine the course design. </a:t>
            </a:r>
          </a:p>
          <a:p>
            <a:endParaRPr lang="en-US" dirty="0"/>
          </a:p>
        </p:txBody>
      </p:sp>
    </p:spTree>
    <p:extLst>
      <p:ext uri="{BB962C8B-B14F-4D97-AF65-F5344CB8AC3E}">
        <p14:creationId xmlns:p14="http://schemas.microsoft.com/office/powerpoint/2010/main" val="195595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67C6-9DC8-E1C5-8C69-26EBFB483D3F}"/>
              </a:ext>
            </a:extLst>
          </p:cNvPr>
          <p:cNvSpPr>
            <a:spLocks noGrp="1"/>
          </p:cNvSpPr>
          <p:nvPr>
            <p:ph type="title"/>
          </p:nvPr>
        </p:nvSpPr>
        <p:spPr/>
        <p:txBody>
          <a:bodyPr/>
          <a:lstStyle/>
          <a:p>
            <a:pPr algn="ctr"/>
            <a:r>
              <a:rPr lang="en-US" dirty="0"/>
              <a:t>Step One: Create Learning Objectives</a:t>
            </a:r>
          </a:p>
        </p:txBody>
      </p:sp>
      <p:sp>
        <p:nvSpPr>
          <p:cNvPr id="3" name="Content Placeholder 2">
            <a:extLst>
              <a:ext uri="{FF2B5EF4-FFF2-40B4-BE49-F238E27FC236}">
                <a16:creationId xmlns:a16="http://schemas.microsoft.com/office/drawing/2014/main" id="{CFD6E9E8-1167-54A1-5FBD-63EB493BA935}"/>
              </a:ext>
            </a:extLst>
          </p:cNvPr>
          <p:cNvSpPr>
            <a:spLocks noGrp="1"/>
          </p:cNvSpPr>
          <p:nvPr>
            <p:ph idx="1"/>
          </p:nvPr>
        </p:nvSpPr>
        <p:spPr/>
        <p:txBody>
          <a:bodyPr>
            <a:normAutofit/>
          </a:bodyPr>
          <a:lstStyle/>
          <a:p>
            <a:r>
              <a:rPr lang="en-US" sz="2800" dirty="0"/>
              <a:t>Learning objectives will clarify what you want students to learn and accomplish by the end of the semester. </a:t>
            </a:r>
          </a:p>
          <a:p>
            <a:r>
              <a:rPr lang="en-US" sz="2800" dirty="0"/>
              <a:t>Generally, you should have 4-8 learning objectives for your course, regardless of delivery, mode, or location!</a:t>
            </a:r>
          </a:p>
          <a:p>
            <a:r>
              <a:rPr lang="en-US" sz="2800" dirty="0"/>
              <a:t>These should go on your welcome page, so students can see – right away – what they should know by the end of the term – it gives them more purpose entering the course. </a:t>
            </a:r>
          </a:p>
        </p:txBody>
      </p:sp>
    </p:spTree>
    <p:extLst>
      <p:ext uri="{BB962C8B-B14F-4D97-AF65-F5344CB8AC3E}">
        <p14:creationId xmlns:p14="http://schemas.microsoft.com/office/powerpoint/2010/main" val="41211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768F-B4B7-21EF-FBAF-E7EF9A0277DB}"/>
              </a:ext>
            </a:extLst>
          </p:cNvPr>
          <p:cNvSpPr>
            <a:spLocks noGrp="1"/>
          </p:cNvSpPr>
          <p:nvPr>
            <p:ph type="title"/>
          </p:nvPr>
        </p:nvSpPr>
        <p:spPr/>
        <p:txBody>
          <a:bodyPr/>
          <a:lstStyle/>
          <a:p>
            <a:pPr algn="ctr"/>
            <a:r>
              <a:rPr lang="en-US" dirty="0"/>
              <a:t>Questions to ask yourself when writing objectives: </a:t>
            </a:r>
          </a:p>
        </p:txBody>
      </p:sp>
      <p:sp>
        <p:nvSpPr>
          <p:cNvPr id="3" name="Content Placeholder 2">
            <a:extLst>
              <a:ext uri="{FF2B5EF4-FFF2-40B4-BE49-F238E27FC236}">
                <a16:creationId xmlns:a16="http://schemas.microsoft.com/office/drawing/2014/main" id="{7CBC2E76-6D3A-4BA3-1BB7-41CF1858A4C8}"/>
              </a:ext>
            </a:extLst>
          </p:cNvPr>
          <p:cNvSpPr>
            <a:spLocks noGrp="1"/>
          </p:cNvSpPr>
          <p:nvPr>
            <p:ph idx="1"/>
          </p:nvPr>
        </p:nvSpPr>
        <p:spPr/>
        <p:txBody>
          <a:bodyPr>
            <a:normAutofit/>
          </a:bodyPr>
          <a:lstStyle/>
          <a:p>
            <a:r>
              <a:rPr lang="en-US" sz="2400" dirty="0"/>
              <a:t>What do you want your students to remember from your course in 5-10 years? </a:t>
            </a:r>
          </a:p>
          <a:p>
            <a:r>
              <a:rPr lang="en-US" sz="2400" dirty="0"/>
              <a:t>How should taking your course change students? </a:t>
            </a:r>
          </a:p>
          <a:p>
            <a:r>
              <a:rPr lang="en-US" sz="2400" dirty="0"/>
              <a:t>What skills should students gain in this course? </a:t>
            </a:r>
          </a:p>
          <a:p>
            <a:r>
              <a:rPr lang="en-US" sz="2400" dirty="0"/>
              <a:t>Are there connections to other courses in the discipline? </a:t>
            </a:r>
          </a:p>
          <a:p>
            <a:r>
              <a:rPr lang="en-US" sz="2400" dirty="0"/>
              <a:t>If students are majoring in this topic, how does the knowledge in your course support what they’ll be learning next in the program? </a:t>
            </a:r>
          </a:p>
        </p:txBody>
      </p:sp>
    </p:spTree>
    <p:extLst>
      <p:ext uri="{BB962C8B-B14F-4D97-AF65-F5344CB8AC3E}">
        <p14:creationId xmlns:p14="http://schemas.microsoft.com/office/powerpoint/2010/main" val="14499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F583-E456-B901-E2ED-4E31C83D401D}"/>
              </a:ext>
            </a:extLst>
          </p:cNvPr>
          <p:cNvSpPr>
            <a:spLocks noGrp="1"/>
          </p:cNvSpPr>
          <p:nvPr>
            <p:ph type="title"/>
          </p:nvPr>
        </p:nvSpPr>
        <p:spPr/>
        <p:txBody>
          <a:bodyPr/>
          <a:lstStyle/>
          <a:p>
            <a:pPr algn="ctr"/>
            <a:r>
              <a:rPr lang="en-US" dirty="0"/>
              <a:t>Step two: Determine Course Content</a:t>
            </a:r>
          </a:p>
        </p:txBody>
      </p:sp>
      <p:sp>
        <p:nvSpPr>
          <p:cNvPr id="3" name="Content Placeholder 2">
            <a:extLst>
              <a:ext uri="{FF2B5EF4-FFF2-40B4-BE49-F238E27FC236}">
                <a16:creationId xmlns:a16="http://schemas.microsoft.com/office/drawing/2014/main" id="{207F3D47-A4C2-1C56-D032-BA5220214D7A}"/>
              </a:ext>
            </a:extLst>
          </p:cNvPr>
          <p:cNvSpPr>
            <a:spLocks noGrp="1"/>
          </p:cNvSpPr>
          <p:nvPr>
            <p:ph idx="1"/>
          </p:nvPr>
        </p:nvSpPr>
        <p:spPr>
          <a:xfrm>
            <a:off x="492981" y="2108201"/>
            <a:ext cx="11139777" cy="3760891"/>
          </a:xfrm>
        </p:spPr>
        <p:txBody>
          <a:bodyPr/>
          <a:lstStyle/>
          <a:p>
            <a:r>
              <a:rPr lang="en-US" sz="2400" dirty="0"/>
              <a:t>Select the major topics and determine the order in which you will teach them. </a:t>
            </a:r>
          </a:p>
          <a:p>
            <a:r>
              <a:rPr lang="en-US" sz="2400" dirty="0"/>
              <a:t>First, select the main topics to be covered. </a:t>
            </a:r>
            <a:r>
              <a:rPr lang="en-US" sz="2400" b="1" dirty="0"/>
              <a:t>How do they align with your learning objectives?</a:t>
            </a:r>
            <a:r>
              <a:rPr lang="en-US" sz="2400" dirty="0"/>
              <a:t> </a:t>
            </a:r>
          </a:p>
          <a:p>
            <a:r>
              <a:rPr lang="en-US" sz="2400" dirty="0"/>
              <a:t>Then, cut down/refine your initial list of topics. Look at your learning objectives again. What content do students ACTUALLY need to know in order to hit those course goals? </a:t>
            </a:r>
          </a:p>
          <a:p>
            <a:pPr algn="ctr"/>
            <a:r>
              <a:rPr lang="en-US" sz="2800" b="1" dirty="0"/>
              <a:t>*Important to remember: The textbook is NOT the curriculum* </a:t>
            </a:r>
          </a:p>
        </p:txBody>
      </p:sp>
    </p:spTree>
    <p:extLst>
      <p:ext uri="{BB962C8B-B14F-4D97-AF65-F5344CB8AC3E}">
        <p14:creationId xmlns:p14="http://schemas.microsoft.com/office/powerpoint/2010/main" val="246483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F583-E456-B901-E2ED-4E31C83D401D}"/>
              </a:ext>
            </a:extLst>
          </p:cNvPr>
          <p:cNvSpPr>
            <a:spLocks noGrp="1"/>
          </p:cNvSpPr>
          <p:nvPr>
            <p:ph type="title"/>
          </p:nvPr>
        </p:nvSpPr>
        <p:spPr/>
        <p:txBody>
          <a:bodyPr/>
          <a:lstStyle/>
          <a:p>
            <a:pPr algn="ctr"/>
            <a:r>
              <a:rPr lang="en-US" dirty="0"/>
              <a:t>Step two: Determine Course Content</a:t>
            </a:r>
          </a:p>
        </p:txBody>
      </p:sp>
      <p:sp>
        <p:nvSpPr>
          <p:cNvPr id="3" name="Content Placeholder 2">
            <a:extLst>
              <a:ext uri="{FF2B5EF4-FFF2-40B4-BE49-F238E27FC236}">
                <a16:creationId xmlns:a16="http://schemas.microsoft.com/office/drawing/2014/main" id="{207F3D47-A4C2-1C56-D032-BA5220214D7A}"/>
              </a:ext>
            </a:extLst>
          </p:cNvPr>
          <p:cNvSpPr>
            <a:spLocks noGrp="1"/>
          </p:cNvSpPr>
          <p:nvPr>
            <p:ph idx="1"/>
          </p:nvPr>
        </p:nvSpPr>
        <p:spPr>
          <a:xfrm>
            <a:off x="492981" y="2108201"/>
            <a:ext cx="11139777" cy="3760891"/>
          </a:xfrm>
        </p:spPr>
        <p:txBody>
          <a:bodyPr>
            <a:normAutofit/>
          </a:bodyPr>
          <a:lstStyle/>
          <a:p>
            <a:r>
              <a:rPr lang="en-US" sz="2400" dirty="0"/>
              <a:t>Determine course structure and arrange topics in a logical order.</a:t>
            </a:r>
          </a:p>
          <a:p>
            <a:r>
              <a:rPr lang="en-US" sz="2400" dirty="0"/>
              <a:t>Consider the following questions as you’re organizing your topics:</a:t>
            </a:r>
          </a:p>
          <a:p>
            <a:r>
              <a:rPr lang="en-US" sz="2400" dirty="0"/>
              <a:t>Can you organize topics according to a theme or storyline?</a:t>
            </a:r>
          </a:p>
          <a:p>
            <a:r>
              <a:rPr lang="en-US" sz="2400" dirty="0"/>
              <a:t>Do you need to teach certain skills initially and then discuss applications? </a:t>
            </a:r>
          </a:p>
          <a:p>
            <a:r>
              <a:rPr lang="en-US" sz="2400" dirty="0"/>
              <a:t>Do you want to introduce particular theories before illustrating them with specific examples or problems?</a:t>
            </a:r>
          </a:p>
        </p:txBody>
      </p:sp>
    </p:spTree>
    <p:extLst>
      <p:ext uri="{BB962C8B-B14F-4D97-AF65-F5344CB8AC3E}">
        <p14:creationId xmlns:p14="http://schemas.microsoft.com/office/powerpoint/2010/main" val="94789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D385-A2BF-F185-F9AB-8C5F291CF5C5}"/>
              </a:ext>
            </a:extLst>
          </p:cNvPr>
          <p:cNvSpPr>
            <a:spLocks noGrp="1"/>
          </p:cNvSpPr>
          <p:nvPr>
            <p:ph type="title"/>
          </p:nvPr>
        </p:nvSpPr>
        <p:spPr/>
        <p:txBody>
          <a:bodyPr/>
          <a:lstStyle/>
          <a:p>
            <a:pPr algn="ctr"/>
            <a:r>
              <a:rPr lang="en-US" dirty="0"/>
              <a:t>Step three: Develop teaching methods and tools</a:t>
            </a:r>
          </a:p>
        </p:txBody>
      </p:sp>
      <p:sp>
        <p:nvSpPr>
          <p:cNvPr id="3" name="Content Placeholder 2">
            <a:extLst>
              <a:ext uri="{FF2B5EF4-FFF2-40B4-BE49-F238E27FC236}">
                <a16:creationId xmlns:a16="http://schemas.microsoft.com/office/drawing/2014/main" id="{A3540CEA-0E18-67A8-1C1A-2531F77710E9}"/>
              </a:ext>
            </a:extLst>
          </p:cNvPr>
          <p:cNvSpPr>
            <a:spLocks noGrp="1"/>
          </p:cNvSpPr>
          <p:nvPr>
            <p:ph idx="1"/>
          </p:nvPr>
        </p:nvSpPr>
        <p:spPr/>
        <p:txBody>
          <a:bodyPr>
            <a:normAutofit/>
          </a:bodyPr>
          <a:lstStyle/>
          <a:p>
            <a:r>
              <a:rPr lang="en-US" sz="2400" dirty="0"/>
              <a:t>Once you have determined learning objectives and content, think about how you’ll present the content.</a:t>
            </a:r>
          </a:p>
          <a:p>
            <a:r>
              <a:rPr lang="en-US" sz="2400" dirty="0"/>
              <a:t>Select and/or develop teaching methods and tools that are 1)appropriate for the size of the class and 2) consistent with learning objectives.</a:t>
            </a:r>
          </a:p>
          <a:p>
            <a:r>
              <a:rPr lang="en-US" sz="2400" dirty="0"/>
              <a:t>Whenever possible, use a variety of approaches – how can you regularly engage with students? Think about regular and substantive interaction! </a:t>
            </a:r>
          </a:p>
          <a:p>
            <a:r>
              <a:rPr lang="en-US" sz="2400" dirty="0"/>
              <a:t>Plan to use teaching methods that will require and measure student learning</a:t>
            </a:r>
          </a:p>
        </p:txBody>
      </p:sp>
    </p:spTree>
    <p:extLst>
      <p:ext uri="{BB962C8B-B14F-4D97-AF65-F5344CB8AC3E}">
        <p14:creationId xmlns:p14="http://schemas.microsoft.com/office/powerpoint/2010/main" val="313305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1082</Words>
  <Application>Microsoft Office PowerPoint</Application>
  <PresentationFormat>Widescreen</PresentationFormat>
  <Paragraphs>80</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Intentional Course Design</vt:lpstr>
      <vt:lpstr>The big question we’re addressing today: </vt:lpstr>
      <vt:lpstr>Why is strong course design so important? </vt:lpstr>
      <vt:lpstr>Major components to consider when designing a course, in order: </vt:lpstr>
      <vt:lpstr>Step One: Create Learning Objectives</vt:lpstr>
      <vt:lpstr>Questions to ask yourself when writing objectives: </vt:lpstr>
      <vt:lpstr>Step two: Determine Course Content</vt:lpstr>
      <vt:lpstr>Step two: Determine Course Content</vt:lpstr>
      <vt:lpstr>Step three: Develop teaching methods and tools</vt:lpstr>
      <vt:lpstr>Step three: Develop teaching methods and tools</vt:lpstr>
      <vt:lpstr>Step four: Determine how you will evaluate student learning </vt:lpstr>
      <vt:lpstr>Step four: Determine how you will evaluate student learning </vt:lpstr>
      <vt:lpstr>Step five: Select text(s) and other materials</vt:lpstr>
      <vt:lpstr>Step six: Define course policies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Intentional Course Design</dc:title>
  <dc:creator>Melissa Daniels</dc:creator>
  <cp:lastModifiedBy>Melissa Daniels</cp:lastModifiedBy>
  <cp:revision>1</cp:revision>
  <dcterms:created xsi:type="dcterms:W3CDTF">2022-12-21T16:14:03Z</dcterms:created>
  <dcterms:modified xsi:type="dcterms:W3CDTF">2022-12-21T16:16:09Z</dcterms:modified>
</cp:coreProperties>
</file>