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6" r:id="rId6"/>
    <p:sldId id="267" r:id="rId7"/>
    <p:sldId id="278" r:id="rId8"/>
    <p:sldId id="277" r:id="rId9"/>
    <p:sldId id="279" r:id="rId10"/>
    <p:sldId id="280" r:id="rId11"/>
    <p:sldId id="281" r:id="rId12"/>
    <p:sldId id="282" r:id="rId13"/>
    <p:sldId id="283" r:id="rId14"/>
    <p:sldId id="290" r:id="rId15"/>
    <p:sldId id="291" r:id="rId16"/>
    <p:sldId id="292" r:id="rId17"/>
    <p:sldId id="284" r:id="rId18"/>
    <p:sldId id="285" r:id="rId19"/>
    <p:sldId id="286" r:id="rId20"/>
    <p:sldId id="287" r:id="rId21"/>
    <p:sldId id="288" r:id="rId22"/>
    <p:sldId id="289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39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6CE5D-BEB8-412C-8CDB-6EB842311E1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3BCA76-7937-4D43-9C6A-28CFE98BDC78}">
      <dgm:prSet/>
      <dgm:spPr/>
      <dgm:t>
        <a:bodyPr/>
        <a:lstStyle/>
        <a:p>
          <a:r>
            <a:rPr lang="en-US"/>
            <a:t>The nice thing about using the Panopto recorder, although it initially LOOKS more complicated, is that every recording goes directly into your folders on the Panopto storage site </a:t>
          </a:r>
        </a:p>
      </dgm:t>
    </dgm:pt>
    <dgm:pt modelId="{C227FC4C-A2D2-4823-895A-F6788D372AA1}" type="parTrans" cxnId="{331A1492-E2FC-45DB-B5CC-73E8C060225E}">
      <dgm:prSet/>
      <dgm:spPr/>
      <dgm:t>
        <a:bodyPr/>
        <a:lstStyle/>
        <a:p>
          <a:endParaRPr lang="en-US"/>
        </a:p>
      </dgm:t>
    </dgm:pt>
    <dgm:pt modelId="{A2817478-3E31-4B13-9638-B3282B418E9C}" type="sibTrans" cxnId="{331A1492-E2FC-45DB-B5CC-73E8C060225E}">
      <dgm:prSet/>
      <dgm:spPr/>
      <dgm:t>
        <a:bodyPr/>
        <a:lstStyle/>
        <a:p>
          <a:endParaRPr lang="en-US"/>
        </a:p>
      </dgm:t>
    </dgm:pt>
    <dgm:pt modelId="{9B540E1B-78E1-47C0-ABDB-34828665836F}">
      <dgm:prSet custT="1"/>
      <dgm:spPr/>
      <dgm:t>
        <a:bodyPr/>
        <a:lstStyle/>
        <a:p>
          <a:r>
            <a:rPr lang="en-US" sz="2000" dirty="0"/>
            <a:t>(simpsoncollege.hosted.panopto.com) </a:t>
          </a:r>
        </a:p>
      </dgm:t>
    </dgm:pt>
    <dgm:pt modelId="{60777003-37AA-4012-8FF9-9CE4A2824CED}" type="parTrans" cxnId="{7F6E60AE-9C23-4485-9975-3CAFD5083D0F}">
      <dgm:prSet/>
      <dgm:spPr/>
      <dgm:t>
        <a:bodyPr/>
        <a:lstStyle/>
        <a:p>
          <a:endParaRPr lang="en-US"/>
        </a:p>
      </dgm:t>
    </dgm:pt>
    <dgm:pt modelId="{7FB5AED3-D174-4F17-8F53-89CBAB10B758}" type="sibTrans" cxnId="{7F6E60AE-9C23-4485-9975-3CAFD5083D0F}">
      <dgm:prSet/>
      <dgm:spPr/>
      <dgm:t>
        <a:bodyPr/>
        <a:lstStyle/>
        <a:p>
          <a:endParaRPr lang="en-US"/>
        </a:p>
      </dgm:t>
    </dgm:pt>
    <dgm:pt modelId="{946B6F90-651B-4793-9AB6-5A346B1885D6}" type="pres">
      <dgm:prSet presAssocID="{7D06CE5D-BEB8-412C-8CDB-6EB842311E1B}" presName="vert0" presStyleCnt="0">
        <dgm:presLayoutVars>
          <dgm:dir/>
          <dgm:animOne val="branch"/>
          <dgm:animLvl val="lvl"/>
        </dgm:presLayoutVars>
      </dgm:prSet>
      <dgm:spPr/>
    </dgm:pt>
    <dgm:pt modelId="{F2E28E47-C46D-42BE-8BE8-220D048A07B9}" type="pres">
      <dgm:prSet presAssocID="{053BCA76-7937-4D43-9C6A-28CFE98BDC78}" presName="thickLine" presStyleLbl="alignNode1" presStyleIdx="0" presStyleCnt="2"/>
      <dgm:spPr/>
    </dgm:pt>
    <dgm:pt modelId="{A8135FAB-E7F2-40E3-A6DB-624CD87EE086}" type="pres">
      <dgm:prSet presAssocID="{053BCA76-7937-4D43-9C6A-28CFE98BDC78}" presName="horz1" presStyleCnt="0"/>
      <dgm:spPr/>
    </dgm:pt>
    <dgm:pt modelId="{085AE4B4-6732-4834-BD67-FE845C6E330C}" type="pres">
      <dgm:prSet presAssocID="{053BCA76-7937-4D43-9C6A-28CFE98BDC78}" presName="tx1" presStyleLbl="revTx" presStyleIdx="0" presStyleCnt="2"/>
      <dgm:spPr/>
    </dgm:pt>
    <dgm:pt modelId="{4E4B82C9-7FDC-4FE9-B1D6-A6B6780AB1F8}" type="pres">
      <dgm:prSet presAssocID="{053BCA76-7937-4D43-9C6A-28CFE98BDC78}" presName="vert1" presStyleCnt="0"/>
      <dgm:spPr/>
    </dgm:pt>
    <dgm:pt modelId="{83F9459B-55DA-44E3-AD9F-3947CFEADC84}" type="pres">
      <dgm:prSet presAssocID="{9B540E1B-78E1-47C0-ABDB-34828665836F}" presName="thickLine" presStyleLbl="alignNode1" presStyleIdx="1" presStyleCnt="2"/>
      <dgm:spPr/>
    </dgm:pt>
    <dgm:pt modelId="{D665CB9F-5A6B-42ED-BBDB-D8A2CE46790B}" type="pres">
      <dgm:prSet presAssocID="{9B540E1B-78E1-47C0-ABDB-34828665836F}" presName="horz1" presStyleCnt="0"/>
      <dgm:spPr/>
    </dgm:pt>
    <dgm:pt modelId="{583F0329-9943-415F-851C-E3EE2C767007}" type="pres">
      <dgm:prSet presAssocID="{9B540E1B-78E1-47C0-ABDB-34828665836F}" presName="tx1" presStyleLbl="revTx" presStyleIdx="1" presStyleCnt="2" custScaleY="101802"/>
      <dgm:spPr/>
    </dgm:pt>
    <dgm:pt modelId="{1628F000-E02B-4F26-9086-AA7AFA49ECC7}" type="pres">
      <dgm:prSet presAssocID="{9B540E1B-78E1-47C0-ABDB-34828665836F}" presName="vert1" presStyleCnt="0"/>
      <dgm:spPr/>
    </dgm:pt>
  </dgm:ptLst>
  <dgm:cxnLst>
    <dgm:cxn modelId="{AEB27046-C635-44FB-9222-4A9C9182D981}" type="presOf" srcId="{7D06CE5D-BEB8-412C-8CDB-6EB842311E1B}" destId="{946B6F90-651B-4793-9AB6-5A346B1885D6}" srcOrd="0" destOrd="0" presId="urn:microsoft.com/office/officeart/2008/layout/LinedList"/>
    <dgm:cxn modelId="{331A1492-E2FC-45DB-B5CC-73E8C060225E}" srcId="{7D06CE5D-BEB8-412C-8CDB-6EB842311E1B}" destId="{053BCA76-7937-4D43-9C6A-28CFE98BDC78}" srcOrd="0" destOrd="0" parTransId="{C227FC4C-A2D2-4823-895A-F6788D372AA1}" sibTransId="{A2817478-3E31-4B13-9638-B3282B418E9C}"/>
    <dgm:cxn modelId="{7F6E60AE-9C23-4485-9975-3CAFD5083D0F}" srcId="{7D06CE5D-BEB8-412C-8CDB-6EB842311E1B}" destId="{9B540E1B-78E1-47C0-ABDB-34828665836F}" srcOrd="1" destOrd="0" parTransId="{60777003-37AA-4012-8FF9-9CE4A2824CED}" sibTransId="{7FB5AED3-D174-4F17-8F53-89CBAB10B758}"/>
    <dgm:cxn modelId="{87AE8BB8-3A5E-41EC-AC27-905E68AB11D1}" type="presOf" srcId="{053BCA76-7937-4D43-9C6A-28CFE98BDC78}" destId="{085AE4B4-6732-4834-BD67-FE845C6E330C}" srcOrd="0" destOrd="0" presId="urn:microsoft.com/office/officeart/2008/layout/LinedList"/>
    <dgm:cxn modelId="{21DAA8C6-77F3-4C99-9A2A-85514AF48703}" type="presOf" srcId="{9B540E1B-78E1-47C0-ABDB-34828665836F}" destId="{583F0329-9943-415F-851C-E3EE2C767007}" srcOrd="0" destOrd="0" presId="urn:microsoft.com/office/officeart/2008/layout/LinedList"/>
    <dgm:cxn modelId="{A31B6BB4-07F7-44B7-82FB-982D5558CBEE}" type="presParOf" srcId="{946B6F90-651B-4793-9AB6-5A346B1885D6}" destId="{F2E28E47-C46D-42BE-8BE8-220D048A07B9}" srcOrd="0" destOrd="0" presId="urn:microsoft.com/office/officeart/2008/layout/LinedList"/>
    <dgm:cxn modelId="{B9E3F467-5EF3-435E-BD8A-82068192BD7E}" type="presParOf" srcId="{946B6F90-651B-4793-9AB6-5A346B1885D6}" destId="{A8135FAB-E7F2-40E3-A6DB-624CD87EE086}" srcOrd="1" destOrd="0" presId="urn:microsoft.com/office/officeart/2008/layout/LinedList"/>
    <dgm:cxn modelId="{344D34ED-2AE4-4388-9558-D5E0DE21D6D9}" type="presParOf" srcId="{A8135FAB-E7F2-40E3-A6DB-624CD87EE086}" destId="{085AE4B4-6732-4834-BD67-FE845C6E330C}" srcOrd="0" destOrd="0" presId="urn:microsoft.com/office/officeart/2008/layout/LinedList"/>
    <dgm:cxn modelId="{5FB516B2-F8C6-4CE4-A36B-AFBC927CA221}" type="presParOf" srcId="{A8135FAB-E7F2-40E3-A6DB-624CD87EE086}" destId="{4E4B82C9-7FDC-4FE9-B1D6-A6B6780AB1F8}" srcOrd="1" destOrd="0" presId="urn:microsoft.com/office/officeart/2008/layout/LinedList"/>
    <dgm:cxn modelId="{A4F5383E-5F49-45BF-AC31-AA7BFCAA7BA5}" type="presParOf" srcId="{946B6F90-651B-4793-9AB6-5A346B1885D6}" destId="{83F9459B-55DA-44E3-AD9F-3947CFEADC84}" srcOrd="2" destOrd="0" presId="urn:microsoft.com/office/officeart/2008/layout/LinedList"/>
    <dgm:cxn modelId="{BABA40CE-5112-44F7-BA78-EEF50ACDD04C}" type="presParOf" srcId="{946B6F90-651B-4793-9AB6-5A346B1885D6}" destId="{D665CB9F-5A6B-42ED-BBDB-D8A2CE46790B}" srcOrd="3" destOrd="0" presId="urn:microsoft.com/office/officeart/2008/layout/LinedList"/>
    <dgm:cxn modelId="{0AFC179A-1D5A-4C9F-9DB1-ED076AB411F5}" type="presParOf" srcId="{D665CB9F-5A6B-42ED-BBDB-D8A2CE46790B}" destId="{583F0329-9943-415F-851C-E3EE2C767007}" srcOrd="0" destOrd="0" presId="urn:microsoft.com/office/officeart/2008/layout/LinedList"/>
    <dgm:cxn modelId="{31F68C27-6B68-47B9-B558-B1BDA31FEC64}" type="presParOf" srcId="{D665CB9F-5A6B-42ED-BBDB-D8A2CE46790B}" destId="{1628F000-E02B-4F26-9086-AA7AFA49EC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28E47-C46D-42BE-8BE8-220D048A07B9}">
      <dsp:nvSpPr>
        <dsp:cNvPr id="0" name=""/>
        <dsp:cNvSpPr/>
      </dsp:nvSpPr>
      <dsp:spPr>
        <a:xfrm>
          <a:off x="0" y="2038"/>
          <a:ext cx="4934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AE4B4-6732-4834-BD67-FE845C6E330C}">
      <dsp:nvSpPr>
        <dsp:cNvPr id="0" name=""/>
        <dsp:cNvSpPr/>
      </dsp:nvSpPr>
      <dsp:spPr>
        <a:xfrm>
          <a:off x="0" y="2038"/>
          <a:ext cx="4934789" cy="239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nice thing about using the Panopto recorder, although it initially LOOKS more complicated, is that every recording goes directly into your folders on the Panopto storage site </a:t>
          </a:r>
        </a:p>
      </dsp:txBody>
      <dsp:txXfrm>
        <a:off x="0" y="2038"/>
        <a:ext cx="4934789" cy="2392451"/>
      </dsp:txXfrm>
    </dsp:sp>
    <dsp:sp modelId="{83F9459B-55DA-44E3-AD9F-3947CFEADC84}">
      <dsp:nvSpPr>
        <dsp:cNvPr id="0" name=""/>
        <dsp:cNvSpPr/>
      </dsp:nvSpPr>
      <dsp:spPr>
        <a:xfrm>
          <a:off x="0" y="2394490"/>
          <a:ext cx="4934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F0329-9943-415F-851C-E3EE2C767007}">
      <dsp:nvSpPr>
        <dsp:cNvPr id="0" name=""/>
        <dsp:cNvSpPr/>
      </dsp:nvSpPr>
      <dsp:spPr>
        <a:xfrm>
          <a:off x="0" y="2394490"/>
          <a:ext cx="4929969" cy="243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(simpsoncollege.hosted.panopto.com) </a:t>
          </a:r>
        </a:p>
      </dsp:txBody>
      <dsp:txXfrm>
        <a:off x="0" y="2394490"/>
        <a:ext cx="4929969" cy="243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9:43:54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3048 173 24575,'0'-2'0,"0"1"0,0 0 0,-1 0 0,1 0 0,-1 0 0,1 0 0,-1 0 0,1 0 0,-1 0 0,1 0 0,-1 0 0,0 0 0,0 1 0,0-1 0,1 0 0,-1 0 0,0 1 0,0-1 0,0 0 0,0 1 0,0-1 0,-1 0 0,-29-10 0,26 9 0,-40-11 18,0 2-1,0 2 1,-79-5-1,-147 8-579,202 6-76,-594-1-7666,220 3 5980,61-1 5032,-1-1 6342,376 0-9050,-1 1 0,1 0 0,0 0 0,-1 1 0,1-1 0,0 2 0,0-1 0,0 1 0,0 0 0,1 0 0,-1 1 0,-7 5 0,6-4 0,-1-1 0,1-1 0,-1 1 0,-12 2 0,15-4 0,0-1 0,0 1 0,0 0 0,0 1 0,0 0 0,0 0 0,1 0 0,-1 0 0,1 1 0,-8 7 0,-3 7 0,1 2 0,1 0 0,-13 25 0,-1 0 0,-3 0 0,17-26 0,1 0 0,0 1 0,2 1 0,-15 35 0,4 1 0,14-41 0,2 0 0,0 1 0,1 0 0,1 0 0,-3 21 0,2 10 0,-10 45 0,8-47 0,2-1 0,3 1 0,4 76 0,0-29 0,-4 92 0,5 189 0,0-349 0,2 1 0,0 0 0,2-1 0,0 0 0,2-1 0,20 39 0,-25-51 0,0 1 0,-1-1 0,0 1 0,0 0 0,-2 0 0,0 0 0,0 19 0,-1-19 0,0 0 0,1 0 0,0 0 0,1-1 0,1 1 0,0 0 0,8 18 0,13 27 0,-14-32 0,19 35 0,39 77 0,-45-87 0,49 80 0,-44-86 0,-20-31 0,-1-1 0,2 0 0,0-1 0,0 0 0,17 17 0,7 3 0,31 40 0,2 2 0,-41-46 0,-8-9 0,28 23 0,-38-36 0,0-1 0,0 0 0,1-1 0,-1 0 0,1 0 0,0-1 0,0 1 0,10 1 0,146 49 0,-85-25 0,-13-6 0,130 38 0,-74-30 0,-49-11 0,94 13 0,-129-28 0,244 19 0,3125-26 0,-3177 16 0,-11 1 0,665-15 0,-416-1 0,-119-20 0,0-26 0,-22 3 0,21-2 0,503-134 0,-746 151 0,234-58 0,54-10 0,-298 67 0,-2-3 0,96-50 0,95-51 0,20-18 0,15-5 0,319-148 0,-585 277 0,-4 4 0,-1-3 0,72-53 0,173-168 0,-278 233 0,0 0 0,-2-1 0,0 0 0,0-1 0,-2 0 0,0-1 0,-1-1 0,-1 0 0,0 0 0,10-38 0,-9 19 0,-2-1 0,-2-1 0,-1 1 0,-1-71 0,-5 96 0,0 1 0,-1-1 0,-1 1 0,0-1 0,-1 1 0,0 0 0,-1 1 0,-1-1 0,0 1 0,0 0 0,-1 0 0,-1 1 0,0 0 0,-14-16 0,-35-48 0,46 58 0,-1 0 0,-1 1 0,0 0 0,-1 1 0,-1 1 0,0 0 0,-29-20 0,-209-126 0,218 141 0,-1 1 0,0 1 0,-43-13 0,-119-26 0,105 32 0,-476-105 0,140 82 0,299 36 0,-166-37 0,-99-21 0,306 61 0,-1 3 0,-95 7 0,48 0 0,-5272-2 0,5384 2 0,1 1 0,-1 1 0,-33 9 0,17-3 0,-32 8 0,-80 14 0,-40 5 0,123-20 0,0-5 0,0-2 0,-85 1 0,-505-12-1365,630 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9:14:49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1803 258 24575,'1'-9'0,"-1"0"0,-1-1 0,0 1 0,0 0 0,0 0 0,-1 0 0,-1 0 0,1 0 0,-2 0 0,1 0 0,-1 1 0,0 0 0,-1-1 0,0 2 0,0-1 0,-1 0 0,0 1 0,0 0 0,-1 1 0,0-1 0,0 1 0,0 1 0,-1-1 0,-9-4 0,9 5 0,-2-2 0,-1 1 0,0 0 0,0 1 0,-1 0 0,1 0 0,-1 1 0,0 1 0,-22-4 0,-227 4 0,132 6 0,-499-3 0,617 0 0,0 0 0,0 1 0,1 1 0,-1 0 0,1 0 0,-1 1 0,1 1 0,-16 7 0,2 2 0,1 1 0,-26 21 0,23-18 0,-29 15 0,32-20 0,0 1 0,-29 23 0,45-30 0,1-1 0,0 1 0,0 0 0,1 1 0,0-1 0,0 1 0,0 0 0,1 1 0,0-1 0,0 1 0,-4 13 0,-67 212 0,69-204 0,2 1 0,1 0 0,1 0 0,2 1 0,3 30 0,0 16 0,-3-71 0,0 9 0,0 0 0,4 24 0,-3-34 0,1 0 0,-1 0 0,1 0 0,0 0 0,1 0 0,-1 0 0,1 0 0,0-1 0,0 1 0,6 6 0,14 14 0,1-1 0,2-1 0,0-2 0,1 0 0,1-2 0,1-1 0,36 17 0,-29-20 0,46 11 0,-28-9 0,41 5 0,-45-12 0,-7-4 0,1-1 0,-1-3 0,78-4 0,-27-1 0,-63 3 0,-5 1 0,40-5 0,-58 3 0,0 0 0,0-1 0,-1 0 0,1-1 0,0 1 0,-1-2 0,0 1 0,0-1 0,9-6 0,8-5 0,0 1 0,1 1 0,47-16 0,8-5 0,11-26 0,-78 53 0,0-1 0,0 0 0,-1-1 0,-1-1 0,1 0 0,-2 0 0,1-1 0,-1-1 0,-1 1 0,11-18 0,-7 11 0,14-17 0,-5 8 0,26-45 0,-42 62 0,-1 0 0,-1 0 0,0 0 0,0-1 0,-1 0 0,0 1 0,-1-1 0,2-22 0,-4-190 113,-2 88-1591,2 114-5348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9:16:24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1566 0 24575,'-769'0'0,"744"1"0,0 1 0,0 1 0,1 1 0,-1 1 0,-25 10 0,-114 50 0,40-15 0,96-38 0,1 1 0,-42 29 0,21-13 0,43-26 0,1 0 0,-1 0 0,1 1 0,0 0 0,0 0 0,0 0 0,0 1 0,1-1 0,-1 1 0,1-1 0,1 1 0,-1 0 0,0 1 0,-1 4 0,-2 10 0,1 0 0,-5 33 0,-3 11 0,-6 4 0,5-21 0,1 1 0,3 1 0,-7 71 0,17-111 0,1-1 0,-1 1 0,1-1 0,1 1 0,-1-1 0,1 1 0,1-1 0,0 0 0,0 0 0,0 0 0,1-1 0,0 1 0,9 10 0,-6-9 0,0 0 0,1 0 0,0-1 0,1 0 0,0-1 0,0 0 0,1-1 0,0 0 0,17 9 0,96 47 0,-69-32 0,91 34 0,-128-59 0,1 0 0,0-1 0,0-2 0,32 3 0,77-8 0,-49 1 0,51 0 0,281 4 0,-257 11 0,41 0 0,516-14 0,-699 0 0,0 0 0,-1-1 0,0 0 0,1-1 0,-1 0 0,0 0 0,0-1 0,-1 0 0,1-1 0,-1 0 0,0-1 0,14-11 0,9-9 0,53-57 0,-74 71 0,-7 7 0,0 0 0,0 0 0,0-1 0,-1 0 0,0 0 0,0 0 0,0 0 0,-1 0 0,1-1 0,-2 1 0,1-1 0,1-11 0,-1-5 0,-2 0 0,-2-33 0,0 13 0,1 34 0,0 0 0,0-1 0,-1 1 0,0 0 0,-1 0 0,0 0 0,0 1 0,-1-1 0,-7-10 0,-5-7 0,-30-36 0,16 23 0,-53-65 0,68 86 0,-27-25 0,22 25 0,-3-6 0,14 14 0,0 1 0,-1 0 0,-19-15 0,-2 8 0,0 1 0,-1 1 0,0 1 0,-1 2 0,-55-11 0,-32-11 0,-76-30 0,169 53 0,0 1 0,-1 2 0,0 0 0,-1 2 0,0 1 0,-33 0 0,21 5-95,27 1-46,1-2 0,-1 1 0,1-2 0,-1 0 0,1 0-1,0-1 1,-1-1 0,-17-6 0,9-2-6685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9:19:31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834 80 24575,'-98'1'0,"-108"-3"0,139-11 0,50 9 0,-1 0 0,-20-1 0,25 4 0,-20-2 0,-1 2 0,-61 6 0,87-4 0,-1 0 0,1 1 0,0 0 0,0 0 0,0 1 0,1 0 0,-1 0 0,0 1 0,1 0 0,0 0 0,0 1 0,0 0 0,1 0 0,0 0 0,0 1 0,0 0 0,-5 7 0,3 1 0,0 1 0,1 0 0,-9 30 0,-2 3 0,13-34 0,1 0 0,0 0 0,1 0 0,1 0 0,0 0 0,0 16 0,2 5 0,5 46 0,-4-76 0,0 1 0,1 0 0,-1-1 0,1 0 0,1 1 0,-1-1 0,1 0 0,0 0 0,0 0 0,0-1 0,1 1 0,-1-1 0,1 0 0,0 0 0,1 0 0,-1 0 0,1-1 0,-1 0 0,1 0 0,6 3 0,4 2 0,1-1 0,0 0 0,0-1 0,1-1 0,22 4 0,-17-4 0,40 16 0,-47-15 0,1 0 0,-1-2 0,1 1 0,0-2 0,18 2 0,81-5 0,18 0 0,-66 13 0,-50-8 0,1-2 0,19 2 0,-23-4 0,-1 0 0,1-1 0,-1-1 0,1 0 0,-1-1 0,22-5 0,-29 5 0,0-1 0,-1 1 0,1-1 0,-1 0 0,0 0 0,0-1 0,0 1 0,0-1 0,0 0 0,-1 0 0,0-1 0,0 0 0,0 1 0,0-1 0,-1 0 0,0-1 0,3-5 0,18-41 0,-3-2 0,26-97 0,-45 142 0,0 0 0,-1 1 0,0-1 0,0 0 0,-1 0 0,0 0 0,-1 0 0,1 1 0,-2-1 0,0 0 0,0 0 0,0 1 0,-1 0 0,-6-13 0,4 11 0,-1 1 0,0 0 0,0 0 0,-1 1 0,0 0 0,0 0 0,-1 1 0,0 0 0,-1 0 0,1 1 0,-18-10 0,-45-28 8,49 28-351,-1 2 0,-1 1-1,-40-17 1,40 22-6483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3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5400"/>
              <a:t>Click to edit Master title style</a:t>
            </a:r>
            <a:endParaRPr lang="en-US" sz="5400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Click to edit Master subtitle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323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CFB5F5-AD25-4F9C-8AE7-E0E891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4532313"/>
            <a:ext cx="3048000" cy="23256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7D4A75-1737-4D5B-A386-9FE32DFB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B52AA41-FD0C-42C6-BD04-9E5B55A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44D815C-8BF3-4ECF-A945-A2A7C2983A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7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21.png"/><Relationship Id="rId10" Type="http://schemas.microsoft.com/office/2007/relationships/diagramDrawing" Target="../diagrams/drawing1.xml"/><Relationship Id="rId4" Type="http://schemas.openxmlformats.org/officeDocument/2006/relationships/customXml" Target="../ink/ink1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ailto:Melissa.Daniels@simpson.ed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impsoncollege.hosted.panopto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969" y="488272"/>
            <a:ext cx="7233274" cy="3666285"/>
          </a:xfrm>
        </p:spPr>
        <p:txBody>
          <a:bodyPr>
            <a:noAutofit/>
          </a:bodyPr>
          <a:lstStyle/>
          <a:p>
            <a:r>
              <a:rPr lang="en-US" sz="6000" dirty="0"/>
              <a:t>How to Make and Upload a Video Using Zoom and Panopto 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/>
          <a:lstStyle/>
          <a:p>
            <a:r>
              <a:rPr lang="en-US" dirty="0"/>
              <a:t>The Teaching and Learning Center </a:t>
            </a:r>
          </a:p>
        </p:txBody>
      </p:sp>
      <p:pic>
        <p:nvPicPr>
          <p:cNvPr id="5" name="Picture Placeholder 4" descr="A picture containing mountain, sky, outdoor, nature, sunrise ">
            <a:extLst>
              <a:ext uri="{FF2B5EF4-FFF2-40B4-BE49-F238E27FC236}">
                <a16:creationId xmlns:a16="http://schemas.microsoft.com/office/drawing/2014/main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3533" y="0"/>
            <a:ext cx="4082983" cy="6858000"/>
          </a:xfrm>
        </p:spPr>
      </p:pic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506026"/>
            <a:ext cx="11487705" cy="1587463"/>
          </a:xfrm>
        </p:spPr>
        <p:txBody>
          <a:bodyPr>
            <a:normAutofit fontScale="90000"/>
          </a:bodyPr>
          <a:lstStyle/>
          <a:p>
            <a:r>
              <a:rPr lang="en-US" dirty="0"/>
              <a:t>You can find your videos in “My Folder”, where you can edit and make sharing adjustments as needed!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DACCD-B604-4B88-BECA-01D64DFD7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" t="10595" b="8055"/>
          <a:stretch/>
        </p:blipFill>
        <p:spPr>
          <a:xfrm>
            <a:off x="2435087" y="2584173"/>
            <a:ext cx="7722846" cy="37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506026"/>
            <a:ext cx="11487705" cy="1587463"/>
          </a:xfrm>
        </p:spPr>
        <p:txBody>
          <a:bodyPr>
            <a:normAutofit/>
          </a:bodyPr>
          <a:lstStyle/>
          <a:p>
            <a:r>
              <a:rPr lang="en-US" dirty="0"/>
              <a:t>Recording video using Panopto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A1F6BD-B664-0B6D-055A-46436A19ECE5}"/>
              </a:ext>
            </a:extLst>
          </p:cNvPr>
          <p:cNvSpPr txBox="1"/>
          <p:nvPr/>
        </p:nvSpPr>
        <p:spPr>
          <a:xfrm>
            <a:off x="284085" y="2494625"/>
            <a:ext cx="11487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Panopto icon (you should have this on your desktop)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you do so, it will open up a screen that looks like this: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86A82-EB93-0B32-30B1-D6CC8D538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471" y="2354298"/>
            <a:ext cx="933580" cy="1019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920177-1137-F383-3E4E-675316A30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274" y="3265626"/>
            <a:ext cx="4424706" cy="35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7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29618A-B780-4421-AC86-35B451AF5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49624"/>
            <a:ext cx="5329518" cy="18093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40">
                <a:solidFill>
                  <a:schemeClr val="accent1"/>
                </a:solidFill>
              </a:rPr>
              <a:t>Recording video using Panopto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A1F6BD-B664-0B6D-055A-46436A19ECE5}"/>
              </a:ext>
            </a:extLst>
          </p:cNvPr>
          <p:cNvSpPr txBox="1"/>
          <p:nvPr/>
        </p:nvSpPr>
        <p:spPr>
          <a:xfrm>
            <a:off x="647700" y="2286000"/>
            <a:ext cx="4446814" cy="3890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20" dirty="0"/>
              <a:t>Get your PowerPoint set up, and put it into presentation mode – That way it will show up on the source screen!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20" dirty="0"/>
              <a:t>When ready, hit record. This session will automatically go into a Panopto folder for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7A715-23AC-66FA-F26C-C1A098EF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0" y="960061"/>
            <a:ext cx="5735319" cy="46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29618A-B780-4421-AC86-35B451AF5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97" y="238312"/>
            <a:ext cx="5329518" cy="18093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pc="-40" dirty="0">
                <a:solidFill>
                  <a:schemeClr val="accent1"/>
                </a:solidFill>
              </a:rPr>
              <a:t>Recording video using Panopto</a:t>
            </a:r>
            <a:br>
              <a:rPr lang="en-US" spc="-40" dirty="0">
                <a:solidFill>
                  <a:schemeClr val="accent1"/>
                </a:solidFill>
              </a:rPr>
            </a:br>
            <a:endParaRPr lang="en-US" spc="-4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A1F6BD-B664-0B6D-055A-46436A19ECE5}"/>
              </a:ext>
            </a:extLst>
          </p:cNvPr>
          <p:cNvSpPr txBox="1"/>
          <p:nvPr/>
        </p:nvSpPr>
        <p:spPr>
          <a:xfrm>
            <a:off x="647700" y="2286000"/>
            <a:ext cx="4446814" cy="389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spc="-2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7A7A0-9E9F-A680-5FA1-796F17E0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680" y="238312"/>
            <a:ext cx="2792436" cy="3148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2A2DD2-2B8B-2D70-4857-74B4130BD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909" y="3429000"/>
            <a:ext cx="6685503" cy="32727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D82FD3B-D668-E63D-D137-0255C8635190}"/>
                  </a:ext>
                </a:extLst>
              </p14:cNvPr>
              <p14:cNvContentPartPr/>
              <p14:nvPr/>
            </p14:nvContentPartPr>
            <p14:xfrm>
              <a:off x="5755530" y="4529884"/>
              <a:ext cx="4634640" cy="1228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D82FD3B-D668-E63D-D137-0255C86351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6530" y="4520881"/>
                <a:ext cx="4652280" cy="124596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5" name="TextBox 5">
            <a:extLst>
              <a:ext uri="{FF2B5EF4-FFF2-40B4-BE49-F238E27FC236}">
                <a16:creationId xmlns:a16="http://schemas.microsoft.com/office/drawing/2014/main" id="{0456BD2E-D55A-55A6-4DC9-2C83FD4EE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682783"/>
              </p:ext>
            </p:extLst>
          </p:nvPr>
        </p:nvGraphicFramePr>
        <p:xfrm>
          <a:off x="159725" y="1569451"/>
          <a:ext cx="4934789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86757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AF9D845-1D7D-4A88-86ED-B45A77144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4F2A62-CB96-44B7-9829-3BEA927D5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B4C3"/>
              </a:solidFill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788595"/>
            <a:ext cx="4414865" cy="3304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spc="-40" dirty="0">
                <a:solidFill>
                  <a:srgbClr val="FFFFFF"/>
                </a:solidFill>
              </a:rPr>
              <a:t>Important! Make sure you adjust your share settings for privacy to “Anyone at  your org who has the link” – otherwise, it defaults to “Restricted”, so no one will be able to see 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DF0C4-CEF3-0966-7F39-97CD2BE84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571" y="1086094"/>
            <a:ext cx="6320117" cy="45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4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506026"/>
            <a:ext cx="11487705" cy="15874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Adding videos to your class using Panopto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CB494A-1086-70FB-35FB-61EB29FF45CC}"/>
              </a:ext>
            </a:extLst>
          </p:cNvPr>
          <p:cNvSpPr txBox="1"/>
          <p:nvPr/>
        </p:nvSpPr>
        <p:spPr>
          <a:xfrm>
            <a:off x="106532" y="2290439"/>
            <a:ext cx="11656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IMPORTANT – your course needs to be provisioned before you will be able to upload using Panopto – you will get a sad error message if you have not done this part!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A4948-C750-8993-B0DA-6C0A4D1EA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0" t="6021" r="10279"/>
          <a:stretch/>
        </p:blipFill>
        <p:spPr>
          <a:xfrm>
            <a:off x="186431" y="3058330"/>
            <a:ext cx="6191984" cy="3293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2613F-3EC9-5618-C212-4BF7B15B8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814" r="19563"/>
          <a:stretch/>
        </p:blipFill>
        <p:spPr>
          <a:xfrm>
            <a:off x="6378415" y="3273990"/>
            <a:ext cx="5064901" cy="33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3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506026"/>
            <a:ext cx="11487705" cy="15874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Adding videos to your class using Panopto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2CBD94-A0AC-AB7D-CD17-05D647E0E90F}"/>
              </a:ext>
            </a:extLst>
          </p:cNvPr>
          <p:cNvSpPr txBox="1"/>
          <p:nvPr/>
        </p:nvSpPr>
        <p:spPr>
          <a:xfrm>
            <a:off x="417250" y="2556769"/>
            <a:ext cx="1148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Within the text box on your Moodle page, click on the green Panopto icon.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ABBCC-02EE-57C0-9CEA-A1B961260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28" y="3105219"/>
            <a:ext cx="8608781" cy="23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7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506026"/>
            <a:ext cx="11487705" cy="15874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Adding videos to your class using Panopto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02DF1-26C0-E9EF-D518-F5E50FF34014}"/>
              </a:ext>
            </a:extLst>
          </p:cNvPr>
          <p:cNvSpPr txBox="1"/>
          <p:nvPr/>
        </p:nvSpPr>
        <p:spPr>
          <a:xfrm>
            <a:off x="186431" y="2484582"/>
            <a:ext cx="1171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“Choose”, then change to “My Folder” (or wherever you have decided to store your videos). Once you’ve selected one, click “insert” on the bottom.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D1245-4257-E8C7-EDCF-4DD1EFD80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" b="21452"/>
          <a:stretch/>
        </p:blipFill>
        <p:spPr>
          <a:xfrm>
            <a:off x="4849091" y="2920581"/>
            <a:ext cx="6483927" cy="32038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1154D3-9C26-C61B-C705-F09A5F4C7F05}"/>
                  </a:ext>
                </a:extLst>
              </p14:cNvPr>
              <p14:cNvContentPartPr/>
              <p14:nvPr/>
            </p14:nvContentPartPr>
            <p14:xfrm>
              <a:off x="5031022" y="3321254"/>
              <a:ext cx="649440" cy="446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1154D3-9C26-C61B-C705-F09A5F4C7F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2382" y="3312254"/>
                <a:ext cx="667080" cy="46404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E707D9D-1A7A-EABF-3087-320A25253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022" y="6124472"/>
            <a:ext cx="1476581" cy="7335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3C5497E-DA8B-4B3F-87AB-E7498811B892}"/>
                  </a:ext>
                </a:extLst>
              </p14:cNvPr>
              <p14:cNvContentPartPr/>
              <p14:nvPr/>
            </p14:nvContentPartPr>
            <p14:xfrm>
              <a:off x="4903975" y="6197578"/>
              <a:ext cx="972360" cy="434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3C5497E-DA8B-4B3F-87AB-E7498811B8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4975" y="6188578"/>
                <a:ext cx="990000" cy="4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5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506026"/>
            <a:ext cx="11487705" cy="15874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Adding videos to your class using Panopto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02DF1-26C0-E9EF-D518-F5E50FF34014}"/>
              </a:ext>
            </a:extLst>
          </p:cNvPr>
          <p:cNvSpPr txBox="1"/>
          <p:nvPr/>
        </p:nvSpPr>
        <p:spPr>
          <a:xfrm>
            <a:off x="186431" y="2484582"/>
            <a:ext cx="11719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Once you’ve done that, your video should be present! Just click on the video and the center bars if you’d like to center your video.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FD3A2-57AC-94A1-EB51-3F6149B8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4269"/>
            <a:ext cx="12192000" cy="27477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C4F3571-56D9-5779-24D0-3416DC2A190D}"/>
                  </a:ext>
                </a:extLst>
              </p14:cNvPr>
              <p14:cNvContentPartPr/>
              <p14:nvPr/>
            </p14:nvContentPartPr>
            <p14:xfrm>
              <a:off x="3893713" y="4622666"/>
              <a:ext cx="389160" cy="258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C4F3571-56D9-5779-24D0-3416DC2A19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5073" y="4613666"/>
                <a:ext cx="406800" cy="2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38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36B9F8E7-EAA1-4B1C-BC13-EEB5C78CF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8A7734B-518B-46E3-AF41-1134F2FF7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40" dirty="0">
                <a:solidFill>
                  <a:srgbClr val="FFFFFF"/>
                </a:solidFill>
              </a:rPr>
              <a:t>Q&amp;A </a:t>
            </a:r>
          </a:p>
        </p:txBody>
      </p:sp>
      <p:pic>
        <p:nvPicPr>
          <p:cNvPr id="44" name="Picture Placeholder 43" descr="A picture containing mountain, sky, nature, outdoor">
            <a:extLst>
              <a:ext uri="{FF2B5EF4-FFF2-40B4-BE49-F238E27FC236}">
                <a16:creationId xmlns:a16="http://schemas.microsoft.com/office/drawing/2014/main" id="{73DD8BED-FB17-4ABE-9B18-B6DDA81A0E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 b="-1"/>
          <a:stretch/>
        </p:blipFill>
        <p:spPr>
          <a:xfrm>
            <a:off x="1" y="2286000"/>
            <a:ext cx="5067300" cy="45720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9887" y="2899186"/>
            <a:ext cx="5610113" cy="32843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sz="2800" dirty="0"/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166213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36B9F8E7-EAA1-4B1C-BC13-EEB5C78CF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8A7734B-518B-46E3-AF41-1134F2FF7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40">
                <a:solidFill>
                  <a:srgbClr val="FFFFFF"/>
                </a:solidFill>
              </a:rPr>
              <a:t>Agenda</a:t>
            </a:r>
          </a:p>
        </p:txBody>
      </p:sp>
      <p:pic>
        <p:nvPicPr>
          <p:cNvPr id="44" name="Picture Placeholder 43" descr="A picture containing mountain, sky, nature, outdoor">
            <a:extLst>
              <a:ext uri="{FF2B5EF4-FFF2-40B4-BE49-F238E27FC236}">
                <a16:creationId xmlns:a16="http://schemas.microsoft.com/office/drawing/2014/main" id="{73DD8BED-FB17-4ABE-9B18-B6DDA81A0E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 b="-1"/>
          <a:stretch/>
        </p:blipFill>
        <p:spPr>
          <a:xfrm>
            <a:off x="1" y="2286000"/>
            <a:ext cx="5067300" cy="45720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9887" y="2899186"/>
            <a:ext cx="5610113" cy="32843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sz="2800" dirty="0"/>
              <a:t>Making a Video on Zoom</a:t>
            </a:r>
          </a:p>
          <a:p>
            <a:pPr indent="-228600"/>
            <a:r>
              <a:rPr lang="en-US" sz="2800" dirty="0"/>
              <a:t>Making a Video using Panopto</a:t>
            </a:r>
          </a:p>
          <a:p>
            <a:pPr indent="-228600"/>
            <a:r>
              <a:rPr lang="en-US" sz="2800" dirty="0"/>
              <a:t>How to Upload a Video to Moodle using Panopto</a:t>
            </a:r>
          </a:p>
          <a:p>
            <a:pPr indent="-228600"/>
            <a:r>
              <a:rPr lang="en-US" sz="2800" dirty="0"/>
              <a:t>Q&amp;A </a:t>
            </a:r>
          </a:p>
        </p:txBody>
      </p:sp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3" name="Subtitle 32">
            <a:extLst>
              <a:ext uri="{FF2B5EF4-FFF2-40B4-BE49-F238E27FC236}">
                <a16:creationId xmlns:a16="http://schemas.microsoft.com/office/drawing/2014/main" id="{0EEAA874-288B-4330-9FA4-F1144ACD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1654" y="1367161"/>
            <a:ext cx="2870448" cy="2778162"/>
          </a:xfrm>
        </p:spPr>
        <p:txBody>
          <a:bodyPr/>
          <a:lstStyle/>
          <a:p>
            <a:r>
              <a:rPr lang="en-US" dirty="0">
                <a:hlinkClick r:id="rId2"/>
              </a:rPr>
              <a:t>Melissa.Daniels@simpson.edu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2" name="Picture Placeholder 51" descr="A picture containing sky, outdoor, mountain, nature, stars">
            <a:extLst>
              <a:ext uri="{FF2B5EF4-FFF2-40B4-BE49-F238E27FC236}">
                <a16:creationId xmlns:a16="http://schemas.microsoft.com/office/drawing/2014/main" id="{45DFCBF0-F91E-40C0-A4E6-24E8250C3B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532313"/>
          </a:xfrm>
        </p:spPr>
      </p:pic>
      <p:pic>
        <p:nvPicPr>
          <p:cNvPr id="58" name="Picture Placeholder 57" descr="A picture containing mountain, sky, outdoor, nature">
            <a:extLst>
              <a:ext uri="{FF2B5EF4-FFF2-40B4-BE49-F238E27FC236}">
                <a16:creationId xmlns:a16="http://schemas.microsoft.com/office/drawing/2014/main" id="{A51C462C-6D3B-4554-9CDC-86D00D0EA0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4532313"/>
            <a:ext cx="3048000" cy="232568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AEA19-91BF-48E8-A1D4-8FB745EA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7279-B48F-43C3-91FA-09BD7EA3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D39F39FF-F5CB-4ACA-9B46-4CCF89ECA75F}" type="slidenum">
              <a:rPr lang="en-US" noProof="0" smtClean="0"/>
              <a:pPr lvl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/>
          <a:p>
            <a:r>
              <a:rPr lang="en-US" dirty="0"/>
              <a:t>Making a Video on Zoom </a:t>
            </a:r>
          </a:p>
        </p:txBody>
      </p:sp>
      <p:pic>
        <p:nvPicPr>
          <p:cNvPr id="8" name="Picture Placeholder 7" descr="A picture containing mountain, sky, outdoor, nature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6000"/>
            <a:ext cx="5067300" cy="4572000"/>
          </a:xfr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/>
          <a:p>
            <a:r>
              <a:rPr lang="en-US" sz="2800" dirty="0"/>
              <a:t>Very easy to do – </a:t>
            </a:r>
          </a:p>
          <a:p>
            <a:r>
              <a:rPr lang="en-US" sz="2800" dirty="0"/>
              <a:t>Just need to hit “Record” when you are running a Zoom meeting! </a:t>
            </a:r>
          </a:p>
          <a:p>
            <a:r>
              <a:rPr lang="en-US" sz="2800" dirty="0"/>
              <a:t>This can be found under the “More” Options – just record to the Cloud </a:t>
            </a:r>
          </a:p>
        </p:txBody>
      </p:sp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10945192" cy="1501327"/>
          </a:xfrm>
        </p:spPr>
        <p:txBody>
          <a:bodyPr/>
          <a:lstStyle/>
          <a:p>
            <a:r>
              <a:rPr lang="en-US" dirty="0"/>
              <a:t>Steps to recording a presentation (or class):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2281768"/>
            <a:ext cx="11216937" cy="3901777"/>
          </a:xfrm>
        </p:spPr>
        <p:txBody>
          <a:bodyPr>
            <a:normAutofit/>
          </a:bodyPr>
          <a:lstStyle/>
          <a:p>
            <a:r>
              <a:rPr lang="en-US" sz="2800" dirty="0"/>
              <a:t>1) Find “Screen Share” on the bottom – make sure you’re sharing the correct screen for your audience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EE5C0-BB79-4F87-6B93-47B60AC31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01" y="3361519"/>
            <a:ext cx="4842660" cy="3320990"/>
          </a:xfrm>
          <a:prstGeom prst="rect">
            <a:avLst/>
          </a:prstGeom>
        </p:spPr>
      </p:pic>
      <p:pic>
        <p:nvPicPr>
          <p:cNvPr id="1026" name="Picture 2" descr="Image result for smiling emoji">
            <a:extLst>
              <a:ext uri="{FF2B5EF4-FFF2-40B4-BE49-F238E27FC236}">
                <a16:creationId xmlns:a16="http://schemas.microsoft.com/office/drawing/2014/main" id="{FBEF6D8A-2925-8514-8EC9-27318F06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05" y="428542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8A06A-1E11-B48C-1727-78F51FF4B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532" y="3445171"/>
            <a:ext cx="5119244" cy="34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0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10945192" cy="1501327"/>
          </a:xfrm>
        </p:spPr>
        <p:txBody>
          <a:bodyPr/>
          <a:lstStyle/>
          <a:p>
            <a:r>
              <a:rPr lang="en-US" dirty="0"/>
              <a:t>Steps to recording a presentation (or class):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81382"/>
            <a:ext cx="11057139" cy="3902163"/>
          </a:xfrm>
        </p:spPr>
        <p:txBody>
          <a:bodyPr>
            <a:normAutofit/>
          </a:bodyPr>
          <a:lstStyle/>
          <a:p>
            <a:r>
              <a:rPr lang="en-US" sz="2800" dirty="0"/>
              <a:t>2) Click on “More” on the very right-hand side of the Zoom screen to see the additional options. Click “Record to the Cloud” so it does not use as much storage space! </a:t>
            </a:r>
          </a:p>
          <a:p>
            <a:r>
              <a:rPr lang="en-US" sz="2800" dirty="0"/>
              <a:t>The recording will show up in</a:t>
            </a:r>
          </a:p>
          <a:p>
            <a:r>
              <a:rPr lang="en-US" sz="2800" dirty="0"/>
              <a:t>your e-mail shortly after you are </a:t>
            </a:r>
          </a:p>
          <a:p>
            <a:r>
              <a:rPr lang="en-US" sz="2800" dirty="0"/>
              <a:t>done with your session/class</a:t>
            </a:r>
          </a:p>
          <a:p>
            <a:r>
              <a:rPr lang="en-US" sz="2800" dirty="0"/>
              <a:t>and have ended your class.</a:t>
            </a:r>
          </a:p>
          <a:p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73516D-6E21-C28F-94AC-57EF1C94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327" y="3249784"/>
            <a:ext cx="5421425" cy="35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8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10945192" cy="1501327"/>
          </a:xfrm>
        </p:spPr>
        <p:txBody>
          <a:bodyPr/>
          <a:lstStyle/>
          <a:p>
            <a:r>
              <a:rPr lang="en-US" dirty="0"/>
              <a:t>Your Zoom e-mail will look like this: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1F40D3E-1421-5370-7D0D-C09FBB98F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827" y="2093490"/>
            <a:ext cx="7582727" cy="4547008"/>
          </a:xfr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085D2F1-78E0-E1CE-EBDA-6497358958BA}"/>
              </a:ext>
            </a:extLst>
          </p:cNvPr>
          <p:cNvSpPr/>
          <p:nvPr/>
        </p:nvSpPr>
        <p:spPr>
          <a:xfrm>
            <a:off x="649045" y="5805996"/>
            <a:ext cx="1588128" cy="68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6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506026"/>
            <a:ext cx="11487705" cy="1587463"/>
          </a:xfrm>
        </p:spPr>
        <p:txBody>
          <a:bodyPr>
            <a:normAutofit fontScale="90000"/>
          </a:bodyPr>
          <a:lstStyle/>
          <a:p>
            <a:r>
              <a:rPr lang="en-US" dirty="0"/>
              <a:t>Click on the link and put in the password to get to your Zoom recording, then click “Download”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001C7-FAF4-3B16-60F7-97134E8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73" y="2222480"/>
            <a:ext cx="8894654" cy="45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4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506026"/>
            <a:ext cx="11487705" cy="1587463"/>
          </a:xfrm>
        </p:spPr>
        <p:txBody>
          <a:bodyPr>
            <a:normAutofit/>
          </a:bodyPr>
          <a:lstStyle/>
          <a:p>
            <a:r>
              <a:rPr lang="en-US" dirty="0"/>
              <a:t>To get to Panopto in order to upload your Zoom video: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E68DA4-AFFA-A7F9-AADE-9EE62DB85088}"/>
              </a:ext>
            </a:extLst>
          </p:cNvPr>
          <p:cNvSpPr txBox="1"/>
          <p:nvPr/>
        </p:nvSpPr>
        <p:spPr>
          <a:xfrm>
            <a:off x="111260" y="2415209"/>
            <a:ext cx="11487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 to </a:t>
            </a:r>
            <a:r>
              <a:rPr lang="en-US" sz="2000" dirty="0">
                <a:hlinkClick r:id="rId2"/>
              </a:rPr>
              <a:t>https://simpsoncollege.hosted.panopto.com/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Type in your e-mail address if requested  (</a:t>
            </a:r>
            <a:r>
              <a:rPr lang="en-US" sz="2000" dirty="0" err="1"/>
              <a:t>first.last</a:t>
            </a:r>
            <a:r>
              <a:rPr lang="en-US" sz="2000" dirty="0"/>
              <a:t> name) </a:t>
            </a:r>
          </a:p>
          <a:p>
            <a:endParaRPr lang="en-US" sz="2000" dirty="0"/>
          </a:p>
          <a:p>
            <a:r>
              <a:rPr lang="en-US" sz="2000" dirty="0"/>
              <a:t>When you get to the home screen, click “Create”, </a:t>
            </a:r>
          </a:p>
          <a:p>
            <a:r>
              <a:rPr lang="en-US" sz="2000" dirty="0"/>
              <a:t>then “Upload Media”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5C334-B5B8-1772-10A5-8685F27DC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849" y="1599977"/>
            <a:ext cx="4844116" cy="3164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05E69E-BEF8-1E7E-6EEB-C7D0A8489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773" y="2986268"/>
            <a:ext cx="3765220" cy="36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0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506026"/>
            <a:ext cx="11487705" cy="1587463"/>
          </a:xfrm>
        </p:spPr>
        <p:txBody>
          <a:bodyPr>
            <a:normAutofit/>
          </a:bodyPr>
          <a:lstStyle/>
          <a:p>
            <a:r>
              <a:rPr lang="en-US" dirty="0"/>
              <a:t>To get to Panopto in order to upload your Zoom video: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E68DA4-AFFA-A7F9-AADE-9EE62DB85088}"/>
              </a:ext>
            </a:extLst>
          </p:cNvPr>
          <p:cNvSpPr txBox="1"/>
          <p:nvPr/>
        </p:nvSpPr>
        <p:spPr>
          <a:xfrm>
            <a:off x="111260" y="2415209"/>
            <a:ext cx="11487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there, click to find on your computer: </a:t>
            </a:r>
          </a:p>
          <a:p>
            <a:endParaRPr lang="en-US" sz="2000" dirty="0"/>
          </a:p>
          <a:p>
            <a:r>
              <a:rPr lang="en-US" sz="2000" dirty="0"/>
              <a:t>Look in “Downloads” to find the recording that you made (if you recorded to the cloud) or “Documents” – “Zoom” if you recorded to your computer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4B801-7211-8F7F-983E-5C73D3F2F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0" y="3769665"/>
            <a:ext cx="4438072" cy="2464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07FDF6-972F-AF6B-F8D1-A5519AE2D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576" y="4060368"/>
            <a:ext cx="6573912" cy="1941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1B9873-C3D6-930A-8D5F-E4A1C51C0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586" y="3738648"/>
            <a:ext cx="4438072" cy="29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40460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F0BF08-C674-44E3-8BFC-85BC65E09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757C30-AE9A-4680-90EB-19D282EC2B7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{9D8EACB7-CE22-4A0A-AFB2-68712A4313C5}tf89117832_win32</Template>
  <TotalTime>249</TotalTime>
  <Words>666</Words>
  <Application>Microsoft Office PowerPoint</Application>
  <PresentationFormat>Widescreen</PresentationFormat>
  <Paragraphs>62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Avenir Next LT Pro</vt:lpstr>
      <vt:lpstr>Calibri</vt:lpstr>
      <vt:lpstr>ColorBlockVTI</vt:lpstr>
      <vt:lpstr>How to Make and Upload a Video Using Zoom and Panopto  </vt:lpstr>
      <vt:lpstr>Agenda</vt:lpstr>
      <vt:lpstr>Making a Video on Zoom </vt:lpstr>
      <vt:lpstr>Steps to recording a presentation (or class): </vt:lpstr>
      <vt:lpstr>Steps to recording a presentation (or class): </vt:lpstr>
      <vt:lpstr>Your Zoom e-mail will look like this: </vt:lpstr>
      <vt:lpstr>Click on the link and put in the password to get to your Zoom recording, then click “Download”</vt:lpstr>
      <vt:lpstr>To get to Panopto in order to upload your Zoom video: </vt:lpstr>
      <vt:lpstr>To get to Panopto in order to upload your Zoom video: </vt:lpstr>
      <vt:lpstr>You can find your videos in “My Folder”, where you can edit and make sharing adjustments as needed! </vt:lpstr>
      <vt:lpstr>Recording video using Panopto</vt:lpstr>
      <vt:lpstr>Recording video using Panopto</vt:lpstr>
      <vt:lpstr>Recording video using Panopto </vt:lpstr>
      <vt:lpstr>Important! Make sure you adjust your share settings for privacy to “Anyone at  your org who has the link” – otherwise, it defaults to “Restricted”, so no one will be able to see it</vt:lpstr>
      <vt:lpstr>Adding videos to your class using Panopto</vt:lpstr>
      <vt:lpstr>Adding videos to your class using Panopto</vt:lpstr>
      <vt:lpstr>Adding videos to your class using Panopto</vt:lpstr>
      <vt:lpstr>Adding videos to your class using Panopto</vt:lpstr>
      <vt:lpstr>Q&amp;A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and Upload a Video Using Zoom and Panopto  </dc:title>
  <dc:creator>Melissa Daniels</dc:creator>
  <cp:lastModifiedBy>Melissa Daniels</cp:lastModifiedBy>
  <cp:revision>14</cp:revision>
  <dcterms:created xsi:type="dcterms:W3CDTF">2023-03-02T15:40:38Z</dcterms:created>
  <dcterms:modified xsi:type="dcterms:W3CDTF">2023-03-02T19:49:54Z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